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323" r:id="rId3"/>
    <p:sldId id="331" r:id="rId4"/>
    <p:sldId id="269" r:id="rId5"/>
    <p:sldId id="305" r:id="rId6"/>
    <p:sldId id="326" r:id="rId7"/>
    <p:sldId id="336" r:id="rId8"/>
    <p:sldId id="334" r:id="rId9"/>
    <p:sldId id="335" r:id="rId10"/>
    <p:sldId id="337" r:id="rId11"/>
    <p:sldId id="338" r:id="rId12"/>
    <p:sldId id="339" r:id="rId13"/>
    <p:sldId id="340" r:id="rId14"/>
    <p:sldId id="344" r:id="rId15"/>
    <p:sldId id="341" r:id="rId16"/>
    <p:sldId id="342" r:id="rId17"/>
    <p:sldId id="343" r:id="rId18"/>
    <p:sldId id="329" r:id="rId19"/>
    <p:sldId id="307" r:id="rId20"/>
    <p:sldId id="310" r:id="rId21"/>
    <p:sldId id="311" r:id="rId22"/>
    <p:sldId id="308" r:id="rId23"/>
    <p:sldId id="312" r:id="rId24"/>
    <p:sldId id="314" r:id="rId25"/>
    <p:sldId id="315" r:id="rId26"/>
    <p:sldId id="316" r:id="rId27"/>
    <p:sldId id="328" r:id="rId28"/>
    <p:sldId id="300" r:id="rId29"/>
    <p:sldId id="330" r:id="rId30"/>
    <p:sldId id="293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2" d="100"/>
          <a:sy n="72" d="100"/>
        </p:scale>
        <p:origin x="-124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72C90-92B3-4288-AC97-76E45D5D3B61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C553B-7F2A-479B-873A-999AF8CEF9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5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8320B4-C53B-4E56-AE79-3D5D2B07F1E8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77074-A6DA-4431-8763-73A28336DBDD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82EBD4-9F62-4546-A57F-D6637BA369CA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210C59-DC3E-4E67-B3AC-267493D35315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070631-AF33-4C88-A03F-B0A5828B50B7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92D5A6-25D3-42D6-A553-E8B27357FE78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254354-307C-49E7-8D02-4A2C66D98816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C553B-7F2A-479B-873A-999AF8CEF91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Rectangle 10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Rectangle 10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Rectangle 10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6" name="Rectangle 10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8" name="Rectangle 10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10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4" name="Rectangle 10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3" name="Rectangle 10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6" name="Rectangle 10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FF99"/>
          </a:solidFill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6" name="Rectangle 10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Rectangle 10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457200"/>
            <a:ext cx="211455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19125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Rectangle 10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 b="1">
                <a:solidFill>
                  <a:srgbClr val="00B050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 b="1">
                <a:solidFill>
                  <a:srgbClr val="00B050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60C84"/>
            </a:gs>
            <a:gs pos="100000">
              <a:srgbClr val="033BD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02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4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B4BF6343-873A-45F8-B0D6-4D06501669FB}" type="datetimeFigureOut">
              <a:rPr lang="en-US" smtClean="0"/>
              <a:pPr/>
              <a:t>4/24/2016</a:t>
            </a:fld>
            <a:endParaRPr lang="en-US"/>
          </a:p>
        </p:txBody>
      </p:sp>
      <p:sp>
        <p:nvSpPr>
          <p:cNvPr id="94211" name="Rectangle 102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4212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B2F6B473-9BB8-47FF-BEDF-7803945D520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029"/>
          <p:cNvGrpSpPr>
            <a:grpSpLocks/>
          </p:cNvGrpSpPr>
          <p:nvPr/>
        </p:nvGrpSpPr>
        <p:grpSpPr bwMode="auto">
          <a:xfrm>
            <a:off x="533400" y="304800"/>
            <a:ext cx="1150938" cy="1311275"/>
            <a:chOff x="128" y="117"/>
            <a:chExt cx="917" cy="1066"/>
          </a:xfrm>
        </p:grpSpPr>
        <p:sp>
          <p:nvSpPr>
            <p:cNvPr id="94214" name="Freeform 1030"/>
            <p:cNvSpPr>
              <a:spLocks/>
            </p:cNvSpPr>
            <p:nvPr/>
          </p:nvSpPr>
          <p:spPr bwMode="auto">
            <a:xfrm>
              <a:off x="198" y="272"/>
              <a:ext cx="598" cy="816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0" y="407"/>
                </a:cxn>
                <a:cxn ang="0">
                  <a:pos x="299" y="814"/>
                </a:cxn>
                <a:cxn ang="0">
                  <a:pos x="598" y="407"/>
                </a:cxn>
                <a:cxn ang="0">
                  <a:pos x="299" y="0"/>
                </a:cxn>
              </a:cxnLst>
              <a:rect l="0" t="0" r="r" b="b"/>
              <a:pathLst>
                <a:path w="599" h="815">
                  <a:moveTo>
                    <a:pt x="299" y="0"/>
                  </a:moveTo>
                  <a:lnTo>
                    <a:pt x="0" y="407"/>
                  </a:lnTo>
                  <a:lnTo>
                    <a:pt x="299" y="814"/>
                  </a:lnTo>
                  <a:lnTo>
                    <a:pt x="598" y="407"/>
                  </a:lnTo>
                  <a:lnTo>
                    <a:pt x="299" y="0"/>
                  </a:lnTo>
                </a:path>
              </a:pathLst>
            </a:custGeom>
            <a:gradFill rotWithShape="0">
              <a:gsLst>
                <a:gs pos="0">
                  <a:srgbClr val="D2007D"/>
                </a:gs>
                <a:gs pos="100000">
                  <a:srgbClr val="5D00BA"/>
                </a:gs>
              </a:gsLst>
              <a:path path="rect">
                <a:fillToRect l="50000" t="50000" r="50000" b="50000"/>
              </a:path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" name="Group 1031"/>
            <p:cNvGrpSpPr>
              <a:grpSpLocks/>
            </p:cNvGrpSpPr>
            <p:nvPr/>
          </p:nvGrpSpPr>
          <p:grpSpPr bwMode="auto">
            <a:xfrm>
              <a:off x="128" y="174"/>
              <a:ext cx="737" cy="505"/>
              <a:chOff x="128" y="174"/>
              <a:chExt cx="737" cy="505"/>
            </a:xfrm>
          </p:grpSpPr>
          <p:sp>
            <p:nvSpPr>
              <p:cNvPr id="94216" name="Freeform 1032"/>
              <p:cNvSpPr>
                <a:spLocks/>
              </p:cNvSpPr>
              <p:nvPr/>
            </p:nvSpPr>
            <p:spPr bwMode="auto">
              <a:xfrm>
                <a:off x="496" y="174"/>
                <a:ext cx="369" cy="505"/>
              </a:xfrm>
              <a:custGeom>
                <a:avLst/>
                <a:gdLst/>
                <a:ahLst/>
                <a:cxnLst>
                  <a:cxn ang="0">
                    <a:pos x="0" y="100"/>
                  </a:cxn>
                  <a:cxn ang="0">
                    <a:pos x="0" y="0"/>
                  </a:cxn>
                  <a:cxn ang="0">
                    <a:pos x="368" y="504"/>
                  </a:cxn>
                  <a:cxn ang="0">
                    <a:pos x="295" y="504"/>
                  </a:cxn>
                  <a:cxn ang="0">
                    <a:pos x="0" y="100"/>
                  </a:cxn>
                </a:cxnLst>
                <a:rect l="0" t="0" r="r" b="b"/>
                <a:pathLst>
                  <a:path w="369" h="505">
                    <a:moveTo>
                      <a:pt x="0" y="100"/>
                    </a:moveTo>
                    <a:lnTo>
                      <a:pt x="0" y="0"/>
                    </a:lnTo>
                    <a:lnTo>
                      <a:pt x="368" y="504"/>
                    </a:lnTo>
                    <a:lnTo>
                      <a:pt x="295" y="504"/>
                    </a:lnTo>
                    <a:lnTo>
                      <a:pt x="0" y="100"/>
                    </a:lnTo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50000">
                    <a:srgbClr val="7C36D9"/>
                  </a:gs>
                  <a:gs pos="100000">
                    <a:schemeClr val="accent1"/>
                  </a:gs>
                </a:gsLst>
                <a:lin ang="2700000" scaled="1"/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4217" name="Freeform 1033"/>
              <p:cNvSpPr>
                <a:spLocks/>
              </p:cNvSpPr>
              <p:nvPr/>
            </p:nvSpPr>
            <p:spPr bwMode="auto">
              <a:xfrm>
                <a:off x="128" y="174"/>
                <a:ext cx="369" cy="505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368" y="100"/>
                  </a:cxn>
                  <a:cxn ang="0">
                    <a:pos x="73" y="504"/>
                  </a:cxn>
                  <a:cxn ang="0">
                    <a:pos x="0" y="504"/>
                  </a:cxn>
                  <a:cxn ang="0">
                    <a:pos x="368" y="0"/>
                  </a:cxn>
                </a:cxnLst>
                <a:rect l="0" t="0" r="r" b="b"/>
                <a:pathLst>
                  <a:path w="369" h="505">
                    <a:moveTo>
                      <a:pt x="368" y="0"/>
                    </a:moveTo>
                    <a:lnTo>
                      <a:pt x="368" y="100"/>
                    </a:lnTo>
                    <a:lnTo>
                      <a:pt x="73" y="504"/>
                    </a:lnTo>
                    <a:lnTo>
                      <a:pt x="0" y="504"/>
                    </a:lnTo>
                    <a:lnTo>
                      <a:pt x="368" y="0"/>
                    </a:lnTo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50000">
                    <a:srgbClr val="7C36D9"/>
                  </a:gs>
                  <a:gs pos="100000">
                    <a:schemeClr val="accent1"/>
                  </a:gs>
                </a:gsLst>
                <a:lin ang="2700000" scaled="1"/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4" name="Group 1034"/>
            <p:cNvGrpSpPr>
              <a:grpSpLocks/>
            </p:cNvGrpSpPr>
            <p:nvPr/>
          </p:nvGrpSpPr>
          <p:grpSpPr bwMode="auto">
            <a:xfrm>
              <a:off x="128" y="678"/>
              <a:ext cx="737" cy="505"/>
              <a:chOff x="128" y="678"/>
              <a:chExt cx="737" cy="505"/>
            </a:xfrm>
          </p:grpSpPr>
          <p:sp>
            <p:nvSpPr>
              <p:cNvPr id="94219" name="Freeform 1035"/>
              <p:cNvSpPr>
                <a:spLocks/>
              </p:cNvSpPr>
              <p:nvPr/>
            </p:nvSpPr>
            <p:spPr bwMode="auto">
              <a:xfrm>
                <a:off x="496" y="678"/>
                <a:ext cx="369" cy="505"/>
              </a:xfrm>
              <a:custGeom>
                <a:avLst/>
                <a:gdLst/>
                <a:ahLst/>
                <a:cxnLst>
                  <a:cxn ang="0">
                    <a:pos x="295" y="0"/>
                  </a:cxn>
                  <a:cxn ang="0">
                    <a:pos x="368" y="0"/>
                  </a:cxn>
                  <a:cxn ang="0">
                    <a:pos x="0" y="504"/>
                  </a:cxn>
                  <a:cxn ang="0">
                    <a:pos x="0" y="404"/>
                  </a:cxn>
                  <a:cxn ang="0">
                    <a:pos x="295" y="0"/>
                  </a:cxn>
                </a:cxnLst>
                <a:rect l="0" t="0" r="r" b="b"/>
                <a:pathLst>
                  <a:path w="369" h="505">
                    <a:moveTo>
                      <a:pt x="295" y="0"/>
                    </a:moveTo>
                    <a:lnTo>
                      <a:pt x="368" y="0"/>
                    </a:lnTo>
                    <a:lnTo>
                      <a:pt x="0" y="504"/>
                    </a:lnTo>
                    <a:lnTo>
                      <a:pt x="0" y="404"/>
                    </a:lnTo>
                    <a:lnTo>
                      <a:pt x="295" y="0"/>
                    </a:lnTo>
                  </a:path>
                </a:pathLst>
              </a:custGeom>
              <a:solidFill>
                <a:srgbClr val="26004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4220" name="Freeform 1036"/>
              <p:cNvSpPr>
                <a:spLocks/>
              </p:cNvSpPr>
              <p:nvPr/>
            </p:nvSpPr>
            <p:spPr bwMode="auto">
              <a:xfrm>
                <a:off x="128" y="678"/>
                <a:ext cx="369" cy="505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368" y="404"/>
                  </a:cxn>
                  <a:cxn ang="0">
                    <a:pos x="368" y="504"/>
                  </a:cxn>
                  <a:cxn ang="0">
                    <a:pos x="0" y="0"/>
                  </a:cxn>
                  <a:cxn ang="0">
                    <a:pos x="73" y="0"/>
                  </a:cxn>
                </a:cxnLst>
                <a:rect l="0" t="0" r="r" b="b"/>
                <a:pathLst>
                  <a:path w="369" h="505">
                    <a:moveTo>
                      <a:pt x="73" y="0"/>
                    </a:moveTo>
                    <a:lnTo>
                      <a:pt x="368" y="404"/>
                    </a:lnTo>
                    <a:lnTo>
                      <a:pt x="368" y="50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solidFill>
                <a:srgbClr val="26004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4221" name="Freeform 1037"/>
            <p:cNvSpPr>
              <a:spLocks/>
            </p:cNvSpPr>
            <p:nvPr/>
          </p:nvSpPr>
          <p:spPr bwMode="auto">
            <a:xfrm>
              <a:off x="673" y="463"/>
              <a:ext cx="16" cy="17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16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16" y="0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</a:path>
              </a:pathLst>
            </a:custGeom>
            <a:solidFill>
              <a:srgbClr val="F9F9F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22" name="Freeform 1038"/>
            <p:cNvSpPr>
              <a:spLocks/>
            </p:cNvSpPr>
            <p:nvPr/>
          </p:nvSpPr>
          <p:spPr bwMode="auto">
            <a:xfrm>
              <a:off x="679" y="463"/>
              <a:ext cx="15" cy="17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16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16" y="0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</a:path>
              </a:pathLst>
            </a:custGeom>
            <a:solidFill>
              <a:srgbClr val="D9D9D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23" name="Freeform 1039"/>
            <p:cNvSpPr>
              <a:spLocks/>
            </p:cNvSpPr>
            <p:nvPr/>
          </p:nvSpPr>
          <p:spPr bwMode="auto">
            <a:xfrm>
              <a:off x="685" y="463"/>
              <a:ext cx="19" cy="17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16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16" y="0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</a:path>
              </a:pathLst>
            </a:custGeom>
            <a:solidFill>
              <a:srgbClr val="B9C2D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24" name="Freeform 1040"/>
            <p:cNvSpPr>
              <a:spLocks/>
            </p:cNvSpPr>
            <p:nvPr/>
          </p:nvSpPr>
          <p:spPr bwMode="auto">
            <a:xfrm>
              <a:off x="692" y="463"/>
              <a:ext cx="1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A0B0C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25" name="Freeform 1041"/>
            <p:cNvSpPr>
              <a:spLocks/>
            </p:cNvSpPr>
            <p:nvPr/>
          </p:nvSpPr>
          <p:spPr bwMode="auto">
            <a:xfrm>
              <a:off x="698" y="463"/>
              <a:ext cx="15" cy="17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16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16" y="0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</a:path>
              </a:pathLst>
            </a:custGeom>
            <a:solidFill>
              <a:srgbClr val="6885C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26" name="Freeform 1042"/>
            <p:cNvSpPr>
              <a:spLocks/>
            </p:cNvSpPr>
            <p:nvPr/>
          </p:nvSpPr>
          <p:spPr bwMode="auto">
            <a:xfrm>
              <a:off x="703" y="463"/>
              <a:ext cx="18" cy="17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16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16" y="0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</a:path>
              </a:pathLst>
            </a:custGeom>
            <a:solidFill>
              <a:srgbClr val="3352B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27" name="Freeform 1043"/>
            <p:cNvSpPr>
              <a:spLocks/>
            </p:cNvSpPr>
            <p:nvPr/>
          </p:nvSpPr>
          <p:spPr bwMode="auto">
            <a:xfrm>
              <a:off x="710" y="463"/>
              <a:ext cx="18" cy="17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16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16" y="0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</a:path>
              </a:pathLst>
            </a:custGeom>
            <a:solidFill>
              <a:srgbClr val="1F3EA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28" name="Freeform 1044"/>
            <p:cNvSpPr>
              <a:spLocks/>
            </p:cNvSpPr>
            <p:nvPr/>
          </p:nvSpPr>
          <p:spPr bwMode="auto">
            <a:xfrm>
              <a:off x="717" y="463"/>
              <a:ext cx="0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279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29" name="Freeform 1045"/>
            <p:cNvSpPr>
              <a:spLocks/>
            </p:cNvSpPr>
            <p:nvPr/>
          </p:nvSpPr>
          <p:spPr bwMode="auto">
            <a:xfrm>
              <a:off x="485" y="237"/>
              <a:ext cx="367" cy="450"/>
            </a:xfrm>
            <a:custGeom>
              <a:avLst/>
              <a:gdLst/>
              <a:ahLst/>
              <a:cxnLst>
                <a:cxn ang="0">
                  <a:pos x="0" y="114"/>
                </a:cxn>
                <a:cxn ang="0">
                  <a:pos x="170" y="201"/>
                </a:cxn>
                <a:cxn ang="0">
                  <a:pos x="183" y="0"/>
                </a:cxn>
                <a:cxn ang="0">
                  <a:pos x="195" y="201"/>
                </a:cxn>
                <a:cxn ang="0">
                  <a:pos x="364" y="112"/>
                </a:cxn>
                <a:cxn ang="0">
                  <a:pos x="207" y="225"/>
                </a:cxn>
                <a:cxn ang="0">
                  <a:pos x="365" y="337"/>
                </a:cxn>
                <a:cxn ang="0">
                  <a:pos x="195" y="248"/>
                </a:cxn>
                <a:cxn ang="0">
                  <a:pos x="183" y="449"/>
                </a:cxn>
                <a:cxn ang="0">
                  <a:pos x="170" y="248"/>
                </a:cxn>
                <a:cxn ang="0">
                  <a:pos x="0" y="337"/>
                </a:cxn>
                <a:cxn ang="0">
                  <a:pos x="158" y="225"/>
                </a:cxn>
                <a:cxn ang="0">
                  <a:pos x="0" y="114"/>
                </a:cxn>
              </a:cxnLst>
              <a:rect l="0" t="0" r="r" b="b"/>
              <a:pathLst>
                <a:path w="366" h="450">
                  <a:moveTo>
                    <a:pt x="0" y="114"/>
                  </a:moveTo>
                  <a:lnTo>
                    <a:pt x="170" y="201"/>
                  </a:lnTo>
                  <a:lnTo>
                    <a:pt x="183" y="0"/>
                  </a:lnTo>
                  <a:lnTo>
                    <a:pt x="195" y="201"/>
                  </a:lnTo>
                  <a:lnTo>
                    <a:pt x="364" y="112"/>
                  </a:lnTo>
                  <a:lnTo>
                    <a:pt x="207" y="225"/>
                  </a:lnTo>
                  <a:lnTo>
                    <a:pt x="365" y="337"/>
                  </a:lnTo>
                  <a:lnTo>
                    <a:pt x="195" y="248"/>
                  </a:lnTo>
                  <a:lnTo>
                    <a:pt x="183" y="449"/>
                  </a:lnTo>
                  <a:lnTo>
                    <a:pt x="170" y="248"/>
                  </a:lnTo>
                  <a:lnTo>
                    <a:pt x="0" y="337"/>
                  </a:lnTo>
                  <a:lnTo>
                    <a:pt x="158" y="225"/>
                  </a:lnTo>
                  <a:lnTo>
                    <a:pt x="0" y="114"/>
                  </a:lnTo>
                </a:path>
              </a:pathLst>
            </a:custGeom>
            <a:solidFill>
              <a:srgbClr val="00279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30" name="Freeform 1046"/>
            <p:cNvSpPr>
              <a:spLocks/>
            </p:cNvSpPr>
            <p:nvPr/>
          </p:nvSpPr>
          <p:spPr bwMode="auto">
            <a:xfrm>
              <a:off x="291" y="117"/>
              <a:ext cx="754" cy="690"/>
            </a:xfrm>
            <a:custGeom>
              <a:avLst/>
              <a:gdLst/>
              <a:ahLst/>
              <a:cxnLst>
                <a:cxn ang="0">
                  <a:pos x="338" y="322"/>
                </a:cxn>
                <a:cxn ang="0">
                  <a:pos x="188" y="0"/>
                </a:cxn>
                <a:cxn ang="0">
                  <a:pos x="377" y="298"/>
                </a:cxn>
                <a:cxn ang="0">
                  <a:pos x="563" y="0"/>
                </a:cxn>
                <a:cxn ang="0">
                  <a:pos x="414" y="322"/>
                </a:cxn>
                <a:cxn ang="0">
                  <a:pos x="753" y="345"/>
                </a:cxn>
                <a:cxn ang="0">
                  <a:pos x="413" y="367"/>
                </a:cxn>
                <a:cxn ang="0">
                  <a:pos x="566" y="690"/>
                </a:cxn>
                <a:cxn ang="0">
                  <a:pos x="377" y="391"/>
                </a:cxn>
                <a:cxn ang="0">
                  <a:pos x="188" y="690"/>
                </a:cxn>
                <a:cxn ang="0">
                  <a:pos x="337" y="369"/>
                </a:cxn>
                <a:cxn ang="0">
                  <a:pos x="0" y="345"/>
                </a:cxn>
                <a:cxn ang="0">
                  <a:pos x="338" y="322"/>
                </a:cxn>
              </a:cxnLst>
              <a:rect l="0" t="0" r="r" b="b"/>
              <a:pathLst>
                <a:path w="754" h="691">
                  <a:moveTo>
                    <a:pt x="338" y="322"/>
                  </a:moveTo>
                  <a:lnTo>
                    <a:pt x="188" y="0"/>
                  </a:lnTo>
                  <a:lnTo>
                    <a:pt x="377" y="298"/>
                  </a:lnTo>
                  <a:lnTo>
                    <a:pt x="563" y="0"/>
                  </a:lnTo>
                  <a:lnTo>
                    <a:pt x="414" y="322"/>
                  </a:lnTo>
                  <a:lnTo>
                    <a:pt x="753" y="345"/>
                  </a:lnTo>
                  <a:lnTo>
                    <a:pt x="413" y="367"/>
                  </a:lnTo>
                  <a:lnTo>
                    <a:pt x="566" y="690"/>
                  </a:lnTo>
                  <a:lnTo>
                    <a:pt x="377" y="391"/>
                  </a:lnTo>
                  <a:lnTo>
                    <a:pt x="188" y="690"/>
                  </a:lnTo>
                  <a:lnTo>
                    <a:pt x="337" y="369"/>
                  </a:lnTo>
                  <a:lnTo>
                    <a:pt x="0" y="345"/>
                  </a:lnTo>
                  <a:lnTo>
                    <a:pt x="338" y="322"/>
                  </a:lnTo>
                </a:path>
              </a:pathLst>
            </a:custGeom>
            <a:solidFill>
              <a:srgbClr val="00279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31" name="Freeform 1047"/>
            <p:cNvSpPr>
              <a:spLocks/>
            </p:cNvSpPr>
            <p:nvPr/>
          </p:nvSpPr>
          <p:spPr bwMode="auto">
            <a:xfrm>
              <a:off x="491" y="243"/>
              <a:ext cx="353" cy="435"/>
            </a:xfrm>
            <a:custGeom>
              <a:avLst/>
              <a:gdLst/>
              <a:ahLst/>
              <a:cxnLst>
                <a:cxn ang="0">
                  <a:pos x="0" y="110"/>
                </a:cxn>
                <a:cxn ang="0">
                  <a:pos x="164" y="194"/>
                </a:cxn>
                <a:cxn ang="0">
                  <a:pos x="177" y="0"/>
                </a:cxn>
                <a:cxn ang="0">
                  <a:pos x="189" y="194"/>
                </a:cxn>
                <a:cxn ang="0">
                  <a:pos x="352" y="110"/>
                </a:cxn>
                <a:cxn ang="0">
                  <a:pos x="201" y="218"/>
                </a:cxn>
                <a:cxn ang="0">
                  <a:pos x="352" y="325"/>
                </a:cxn>
                <a:cxn ang="0">
                  <a:pos x="189" y="242"/>
                </a:cxn>
                <a:cxn ang="0">
                  <a:pos x="177" y="435"/>
                </a:cxn>
                <a:cxn ang="0">
                  <a:pos x="164" y="242"/>
                </a:cxn>
                <a:cxn ang="0">
                  <a:pos x="0" y="327"/>
                </a:cxn>
                <a:cxn ang="0">
                  <a:pos x="152" y="218"/>
                </a:cxn>
                <a:cxn ang="0">
                  <a:pos x="0" y="110"/>
                </a:cxn>
              </a:cxnLst>
              <a:rect l="0" t="0" r="r" b="b"/>
              <a:pathLst>
                <a:path w="353" h="436">
                  <a:moveTo>
                    <a:pt x="0" y="110"/>
                  </a:moveTo>
                  <a:lnTo>
                    <a:pt x="164" y="194"/>
                  </a:lnTo>
                  <a:lnTo>
                    <a:pt x="177" y="0"/>
                  </a:lnTo>
                  <a:lnTo>
                    <a:pt x="189" y="194"/>
                  </a:lnTo>
                  <a:lnTo>
                    <a:pt x="352" y="110"/>
                  </a:lnTo>
                  <a:lnTo>
                    <a:pt x="201" y="218"/>
                  </a:lnTo>
                  <a:lnTo>
                    <a:pt x="352" y="325"/>
                  </a:lnTo>
                  <a:lnTo>
                    <a:pt x="189" y="242"/>
                  </a:lnTo>
                  <a:lnTo>
                    <a:pt x="177" y="435"/>
                  </a:lnTo>
                  <a:lnTo>
                    <a:pt x="164" y="242"/>
                  </a:lnTo>
                  <a:lnTo>
                    <a:pt x="0" y="327"/>
                  </a:lnTo>
                  <a:lnTo>
                    <a:pt x="152" y="218"/>
                  </a:lnTo>
                  <a:lnTo>
                    <a:pt x="0" y="110"/>
                  </a:lnTo>
                </a:path>
              </a:pathLst>
            </a:custGeom>
            <a:solidFill>
              <a:srgbClr val="0B2B9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32" name="Freeform 1048"/>
            <p:cNvSpPr>
              <a:spLocks/>
            </p:cNvSpPr>
            <p:nvPr/>
          </p:nvSpPr>
          <p:spPr bwMode="auto">
            <a:xfrm>
              <a:off x="305" y="130"/>
              <a:ext cx="725" cy="665"/>
            </a:xfrm>
            <a:custGeom>
              <a:avLst/>
              <a:gdLst/>
              <a:ahLst/>
              <a:cxnLst>
                <a:cxn ang="0">
                  <a:pos x="324" y="309"/>
                </a:cxn>
                <a:cxn ang="0">
                  <a:pos x="182" y="0"/>
                </a:cxn>
                <a:cxn ang="0">
                  <a:pos x="363" y="285"/>
                </a:cxn>
                <a:cxn ang="0">
                  <a:pos x="543" y="0"/>
                </a:cxn>
                <a:cxn ang="0">
                  <a:pos x="400" y="309"/>
                </a:cxn>
                <a:cxn ang="0">
                  <a:pos x="724" y="332"/>
                </a:cxn>
                <a:cxn ang="0">
                  <a:pos x="399" y="354"/>
                </a:cxn>
                <a:cxn ang="0">
                  <a:pos x="543" y="663"/>
                </a:cxn>
                <a:cxn ang="0">
                  <a:pos x="363" y="378"/>
                </a:cxn>
                <a:cxn ang="0">
                  <a:pos x="182" y="664"/>
                </a:cxn>
                <a:cxn ang="0">
                  <a:pos x="323" y="356"/>
                </a:cxn>
                <a:cxn ang="0">
                  <a:pos x="0" y="332"/>
                </a:cxn>
                <a:cxn ang="0">
                  <a:pos x="324" y="309"/>
                </a:cxn>
              </a:cxnLst>
              <a:rect l="0" t="0" r="r" b="b"/>
              <a:pathLst>
                <a:path w="725" h="665">
                  <a:moveTo>
                    <a:pt x="324" y="309"/>
                  </a:moveTo>
                  <a:lnTo>
                    <a:pt x="182" y="0"/>
                  </a:lnTo>
                  <a:lnTo>
                    <a:pt x="363" y="285"/>
                  </a:lnTo>
                  <a:lnTo>
                    <a:pt x="543" y="0"/>
                  </a:lnTo>
                  <a:lnTo>
                    <a:pt x="400" y="309"/>
                  </a:lnTo>
                  <a:lnTo>
                    <a:pt x="724" y="332"/>
                  </a:lnTo>
                  <a:lnTo>
                    <a:pt x="399" y="354"/>
                  </a:lnTo>
                  <a:lnTo>
                    <a:pt x="543" y="663"/>
                  </a:lnTo>
                  <a:lnTo>
                    <a:pt x="363" y="378"/>
                  </a:lnTo>
                  <a:lnTo>
                    <a:pt x="182" y="664"/>
                  </a:lnTo>
                  <a:lnTo>
                    <a:pt x="323" y="356"/>
                  </a:lnTo>
                  <a:lnTo>
                    <a:pt x="0" y="332"/>
                  </a:lnTo>
                  <a:lnTo>
                    <a:pt x="324" y="309"/>
                  </a:lnTo>
                </a:path>
              </a:pathLst>
            </a:custGeom>
            <a:solidFill>
              <a:srgbClr val="0B2B9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33" name="Freeform 1049"/>
            <p:cNvSpPr>
              <a:spLocks/>
            </p:cNvSpPr>
            <p:nvPr/>
          </p:nvSpPr>
          <p:spPr bwMode="auto">
            <a:xfrm>
              <a:off x="497" y="253"/>
              <a:ext cx="340" cy="422"/>
            </a:xfrm>
            <a:custGeom>
              <a:avLst/>
              <a:gdLst/>
              <a:ahLst/>
              <a:cxnLst>
                <a:cxn ang="0">
                  <a:pos x="0" y="106"/>
                </a:cxn>
                <a:cxn ang="0">
                  <a:pos x="158" y="186"/>
                </a:cxn>
                <a:cxn ang="0">
                  <a:pos x="171" y="0"/>
                </a:cxn>
                <a:cxn ang="0">
                  <a:pos x="183" y="186"/>
                </a:cxn>
                <a:cxn ang="0">
                  <a:pos x="340" y="106"/>
                </a:cxn>
                <a:cxn ang="0">
                  <a:pos x="195" y="210"/>
                </a:cxn>
                <a:cxn ang="0">
                  <a:pos x="340" y="315"/>
                </a:cxn>
                <a:cxn ang="0">
                  <a:pos x="183" y="234"/>
                </a:cxn>
                <a:cxn ang="0">
                  <a:pos x="171" y="420"/>
                </a:cxn>
                <a:cxn ang="0">
                  <a:pos x="158" y="234"/>
                </a:cxn>
                <a:cxn ang="0">
                  <a:pos x="0" y="315"/>
                </a:cxn>
                <a:cxn ang="0">
                  <a:pos x="146" y="210"/>
                </a:cxn>
                <a:cxn ang="0">
                  <a:pos x="0" y="106"/>
                </a:cxn>
              </a:cxnLst>
              <a:rect l="0" t="0" r="r" b="b"/>
              <a:pathLst>
                <a:path w="341" h="421">
                  <a:moveTo>
                    <a:pt x="0" y="106"/>
                  </a:moveTo>
                  <a:lnTo>
                    <a:pt x="158" y="186"/>
                  </a:lnTo>
                  <a:lnTo>
                    <a:pt x="171" y="0"/>
                  </a:lnTo>
                  <a:lnTo>
                    <a:pt x="183" y="186"/>
                  </a:lnTo>
                  <a:lnTo>
                    <a:pt x="340" y="106"/>
                  </a:lnTo>
                  <a:lnTo>
                    <a:pt x="195" y="210"/>
                  </a:lnTo>
                  <a:lnTo>
                    <a:pt x="340" y="315"/>
                  </a:lnTo>
                  <a:lnTo>
                    <a:pt x="183" y="234"/>
                  </a:lnTo>
                  <a:lnTo>
                    <a:pt x="171" y="420"/>
                  </a:lnTo>
                  <a:lnTo>
                    <a:pt x="158" y="234"/>
                  </a:lnTo>
                  <a:lnTo>
                    <a:pt x="0" y="315"/>
                  </a:lnTo>
                  <a:lnTo>
                    <a:pt x="146" y="210"/>
                  </a:lnTo>
                  <a:lnTo>
                    <a:pt x="0" y="106"/>
                  </a:lnTo>
                </a:path>
              </a:pathLst>
            </a:custGeom>
            <a:solidFill>
              <a:srgbClr val="102FA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34" name="Freeform 1050"/>
            <p:cNvSpPr>
              <a:spLocks/>
            </p:cNvSpPr>
            <p:nvPr/>
          </p:nvSpPr>
          <p:spPr bwMode="auto">
            <a:xfrm>
              <a:off x="319" y="143"/>
              <a:ext cx="697" cy="639"/>
            </a:xfrm>
            <a:custGeom>
              <a:avLst/>
              <a:gdLst/>
              <a:ahLst/>
              <a:cxnLst>
                <a:cxn ang="0">
                  <a:pos x="310" y="296"/>
                </a:cxn>
                <a:cxn ang="0">
                  <a:pos x="176" y="0"/>
                </a:cxn>
                <a:cxn ang="0">
                  <a:pos x="349" y="272"/>
                </a:cxn>
                <a:cxn ang="0">
                  <a:pos x="522" y="0"/>
                </a:cxn>
                <a:cxn ang="0">
                  <a:pos x="386" y="296"/>
                </a:cxn>
                <a:cxn ang="0">
                  <a:pos x="696" y="319"/>
                </a:cxn>
                <a:cxn ang="0">
                  <a:pos x="385" y="341"/>
                </a:cxn>
                <a:cxn ang="0">
                  <a:pos x="522" y="637"/>
                </a:cxn>
                <a:cxn ang="0">
                  <a:pos x="349" y="365"/>
                </a:cxn>
                <a:cxn ang="0">
                  <a:pos x="176" y="637"/>
                </a:cxn>
                <a:cxn ang="0">
                  <a:pos x="310" y="342"/>
                </a:cxn>
                <a:cxn ang="0">
                  <a:pos x="0" y="319"/>
                </a:cxn>
                <a:cxn ang="0">
                  <a:pos x="310" y="296"/>
                </a:cxn>
              </a:cxnLst>
              <a:rect l="0" t="0" r="r" b="b"/>
              <a:pathLst>
                <a:path w="697" h="638">
                  <a:moveTo>
                    <a:pt x="310" y="296"/>
                  </a:moveTo>
                  <a:lnTo>
                    <a:pt x="176" y="0"/>
                  </a:lnTo>
                  <a:lnTo>
                    <a:pt x="349" y="272"/>
                  </a:lnTo>
                  <a:lnTo>
                    <a:pt x="522" y="0"/>
                  </a:lnTo>
                  <a:lnTo>
                    <a:pt x="386" y="296"/>
                  </a:lnTo>
                  <a:lnTo>
                    <a:pt x="696" y="319"/>
                  </a:lnTo>
                  <a:lnTo>
                    <a:pt x="385" y="341"/>
                  </a:lnTo>
                  <a:lnTo>
                    <a:pt x="522" y="637"/>
                  </a:lnTo>
                  <a:lnTo>
                    <a:pt x="349" y="365"/>
                  </a:lnTo>
                  <a:lnTo>
                    <a:pt x="176" y="637"/>
                  </a:lnTo>
                  <a:lnTo>
                    <a:pt x="310" y="342"/>
                  </a:lnTo>
                  <a:lnTo>
                    <a:pt x="0" y="319"/>
                  </a:lnTo>
                  <a:lnTo>
                    <a:pt x="310" y="296"/>
                  </a:lnTo>
                </a:path>
              </a:pathLst>
            </a:custGeom>
            <a:solidFill>
              <a:srgbClr val="102FA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35" name="Freeform 1051"/>
            <p:cNvSpPr>
              <a:spLocks/>
            </p:cNvSpPr>
            <p:nvPr/>
          </p:nvSpPr>
          <p:spPr bwMode="auto">
            <a:xfrm>
              <a:off x="502" y="259"/>
              <a:ext cx="330" cy="407"/>
            </a:xfrm>
            <a:custGeom>
              <a:avLst/>
              <a:gdLst/>
              <a:ahLst/>
              <a:cxnLst>
                <a:cxn ang="0">
                  <a:pos x="0" y="103"/>
                </a:cxn>
                <a:cxn ang="0">
                  <a:pos x="152" y="179"/>
                </a:cxn>
                <a:cxn ang="0">
                  <a:pos x="165" y="0"/>
                </a:cxn>
                <a:cxn ang="0">
                  <a:pos x="177" y="179"/>
                </a:cxn>
                <a:cxn ang="0">
                  <a:pos x="328" y="101"/>
                </a:cxn>
                <a:cxn ang="0">
                  <a:pos x="189" y="203"/>
                </a:cxn>
                <a:cxn ang="0">
                  <a:pos x="328" y="304"/>
                </a:cxn>
                <a:cxn ang="0">
                  <a:pos x="177" y="227"/>
                </a:cxn>
                <a:cxn ang="0">
                  <a:pos x="165" y="405"/>
                </a:cxn>
                <a:cxn ang="0">
                  <a:pos x="152" y="227"/>
                </a:cxn>
                <a:cxn ang="0">
                  <a:pos x="0" y="304"/>
                </a:cxn>
                <a:cxn ang="0">
                  <a:pos x="140" y="203"/>
                </a:cxn>
                <a:cxn ang="0">
                  <a:pos x="0" y="103"/>
                </a:cxn>
              </a:cxnLst>
              <a:rect l="0" t="0" r="r" b="b"/>
              <a:pathLst>
                <a:path w="329" h="406">
                  <a:moveTo>
                    <a:pt x="0" y="103"/>
                  </a:moveTo>
                  <a:lnTo>
                    <a:pt x="152" y="179"/>
                  </a:lnTo>
                  <a:lnTo>
                    <a:pt x="165" y="0"/>
                  </a:lnTo>
                  <a:lnTo>
                    <a:pt x="177" y="179"/>
                  </a:lnTo>
                  <a:lnTo>
                    <a:pt x="328" y="101"/>
                  </a:lnTo>
                  <a:lnTo>
                    <a:pt x="189" y="203"/>
                  </a:lnTo>
                  <a:lnTo>
                    <a:pt x="328" y="304"/>
                  </a:lnTo>
                  <a:lnTo>
                    <a:pt x="177" y="227"/>
                  </a:lnTo>
                  <a:lnTo>
                    <a:pt x="165" y="405"/>
                  </a:lnTo>
                  <a:lnTo>
                    <a:pt x="152" y="227"/>
                  </a:lnTo>
                  <a:lnTo>
                    <a:pt x="0" y="304"/>
                  </a:lnTo>
                  <a:lnTo>
                    <a:pt x="140" y="203"/>
                  </a:lnTo>
                  <a:lnTo>
                    <a:pt x="0" y="103"/>
                  </a:lnTo>
                </a:path>
              </a:pathLst>
            </a:custGeom>
            <a:solidFill>
              <a:srgbClr val="1534A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36" name="Freeform 1052"/>
            <p:cNvSpPr>
              <a:spLocks/>
            </p:cNvSpPr>
            <p:nvPr/>
          </p:nvSpPr>
          <p:spPr bwMode="auto">
            <a:xfrm>
              <a:off x="334" y="156"/>
              <a:ext cx="668" cy="612"/>
            </a:xfrm>
            <a:custGeom>
              <a:avLst/>
              <a:gdLst/>
              <a:ahLst/>
              <a:cxnLst>
                <a:cxn ang="0">
                  <a:pos x="295" y="283"/>
                </a:cxn>
                <a:cxn ang="0">
                  <a:pos x="168" y="0"/>
                </a:cxn>
                <a:cxn ang="0">
                  <a:pos x="334" y="259"/>
                </a:cxn>
                <a:cxn ang="0">
                  <a:pos x="499" y="0"/>
                </a:cxn>
                <a:cxn ang="0">
                  <a:pos x="371" y="283"/>
                </a:cxn>
                <a:cxn ang="0">
                  <a:pos x="667" y="306"/>
                </a:cxn>
                <a:cxn ang="0">
                  <a:pos x="370" y="328"/>
                </a:cxn>
                <a:cxn ang="0">
                  <a:pos x="499" y="611"/>
                </a:cxn>
                <a:cxn ang="0">
                  <a:pos x="334" y="352"/>
                </a:cxn>
                <a:cxn ang="0">
                  <a:pos x="168" y="611"/>
                </a:cxn>
                <a:cxn ang="0">
                  <a:pos x="294" y="330"/>
                </a:cxn>
                <a:cxn ang="0">
                  <a:pos x="0" y="306"/>
                </a:cxn>
                <a:cxn ang="0">
                  <a:pos x="295" y="283"/>
                </a:cxn>
              </a:cxnLst>
              <a:rect l="0" t="0" r="r" b="b"/>
              <a:pathLst>
                <a:path w="668" h="612">
                  <a:moveTo>
                    <a:pt x="295" y="283"/>
                  </a:moveTo>
                  <a:lnTo>
                    <a:pt x="168" y="0"/>
                  </a:lnTo>
                  <a:lnTo>
                    <a:pt x="334" y="259"/>
                  </a:lnTo>
                  <a:lnTo>
                    <a:pt x="499" y="0"/>
                  </a:lnTo>
                  <a:lnTo>
                    <a:pt x="371" y="283"/>
                  </a:lnTo>
                  <a:lnTo>
                    <a:pt x="667" y="306"/>
                  </a:lnTo>
                  <a:lnTo>
                    <a:pt x="370" y="328"/>
                  </a:lnTo>
                  <a:lnTo>
                    <a:pt x="499" y="611"/>
                  </a:lnTo>
                  <a:lnTo>
                    <a:pt x="334" y="352"/>
                  </a:lnTo>
                  <a:lnTo>
                    <a:pt x="168" y="611"/>
                  </a:lnTo>
                  <a:lnTo>
                    <a:pt x="294" y="330"/>
                  </a:lnTo>
                  <a:lnTo>
                    <a:pt x="0" y="306"/>
                  </a:lnTo>
                  <a:lnTo>
                    <a:pt x="295" y="283"/>
                  </a:lnTo>
                </a:path>
              </a:pathLst>
            </a:custGeom>
            <a:solidFill>
              <a:srgbClr val="1534A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37" name="Freeform 1053"/>
            <p:cNvSpPr>
              <a:spLocks/>
            </p:cNvSpPr>
            <p:nvPr/>
          </p:nvSpPr>
          <p:spPr bwMode="auto">
            <a:xfrm>
              <a:off x="509" y="265"/>
              <a:ext cx="319" cy="391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146" y="172"/>
                </a:cxn>
                <a:cxn ang="0">
                  <a:pos x="159" y="0"/>
                </a:cxn>
                <a:cxn ang="0">
                  <a:pos x="171" y="172"/>
                </a:cxn>
                <a:cxn ang="0">
                  <a:pos x="317" y="99"/>
                </a:cxn>
                <a:cxn ang="0">
                  <a:pos x="183" y="196"/>
                </a:cxn>
                <a:cxn ang="0">
                  <a:pos x="317" y="292"/>
                </a:cxn>
                <a:cxn ang="0">
                  <a:pos x="171" y="220"/>
                </a:cxn>
                <a:cxn ang="0">
                  <a:pos x="159" y="391"/>
                </a:cxn>
                <a:cxn ang="0">
                  <a:pos x="146" y="220"/>
                </a:cxn>
                <a:cxn ang="0">
                  <a:pos x="0" y="292"/>
                </a:cxn>
                <a:cxn ang="0">
                  <a:pos x="134" y="196"/>
                </a:cxn>
                <a:cxn ang="0">
                  <a:pos x="0" y="99"/>
                </a:cxn>
              </a:cxnLst>
              <a:rect l="0" t="0" r="r" b="b"/>
              <a:pathLst>
                <a:path w="318" h="392">
                  <a:moveTo>
                    <a:pt x="0" y="99"/>
                  </a:moveTo>
                  <a:lnTo>
                    <a:pt x="146" y="172"/>
                  </a:lnTo>
                  <a:lnTo>
                    <a:pt x="159" y="0"/>
                  </a:lnTo>
                  <a:lnTo>
                    <a:pt x="171" y="172"/>
                  </a:lnTo>
                  <a:lnTo>
                    <a:pt x="317" y="99"/>
                  </a:lnTo>
                  <a:lnTo>
                    <a:pt x="183" y="196"/>
                  </a:lnTo>
                  <a:lnTo>
                    <a:pt x="317" y="292"/>
                  </a:lnTo>
                  <a:lnTo>
                    <a:pt x="171" y="220"/>
                  </a:lnTo>
                  <a:lnTo>
                    <a:pt x="159" y="391"/>
                  </a:lnTo>
                  <a:lnTo>
                    <a:pt x="146" y="220"/>
                  </a:lnTo>
                  <a:lnTo>
                    <a:pt x="0" y="292"/>
                  </a:lnTo>
                  <a:lnTo>
                    <a:pt x="134" y="196"/>
                  </a:lnTo>
                  <a:lnTo>
                    <a:pt x="0" y="99"/>
                  </a:lnTo>
                </a:path>
              </a:pathLst>
            </a:custGeom>
            <a:solidFill>
              <a:srgbClr val="1A39A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38" name="Freeform 1054"/>
            <p:cNvSpPr>
              <a:spLocks/>
            </p:cNvSpPr>
            <p:nvPr/>
          </p:nvSpPr>
          <p:spPr bwMode="auto">
            <a:xfrm>
              <a:off x="348" y="169"/>
              <a:ext cx="639" cy="586"/>
            </a:xfrm>
            <a:custGeom>
              <a:avLst/>
              <a:gdLst/>
              <a:ahLst/>
              <a:cxnLst>
                <a:cxn ang="0">
                  <a:pos x="281" y="270"/>
                </a:cxn>
                <a:cxn ang="0">
                  <a:pos x="161" y="0"/>
                </a:cxn>
                <a:cxn ang="0">
                  <a:pos x="320" y="246"/>
                </a:cxn>
                <a:cxn ang="0">
                  <a:pos x="479" y="0"/>
                </a:cxn>
                <a:cxn ang="0">
                  <a:pos x="357" y="270"/>
                </a:cxn>
                <a:cxn ang="0">
                  <a:pos x="638" y="293"/>
                </a:cxn>
                <a:cxn ang="0">
                  <a:pos x="356" y="315"/>
                </a:cxn>
                <a:cxn ang="0">
                  <a:pos x="479" y="585"/>
                </a:cxn>
                <a:cxn ang="0">
                  <a:pos x="320" y="339"/>
                </a:cxn>
                <a:cxn ang="0">
                  <a:pos x="161" y="585"/>
                </a:cxn>
                <a:cxn ang="0">
                  <a:pos x="281" y="316"/>
                </a:cxn>
                <a:cxn ang="0">
                  <a:pos x="0" y="293"/>
                </a:cxn>
                <a:cxn ang="0">
                  <a:pos x="281" y="270"/>
                </a:cxn>
              </a:cxnLst>
              <a:rect l="0" t="0" r="r" b="b"/>
              <a:pathLst>
                <a:path w="639" h="586">
                  <a:moveTo>
                    <a:pt x="281" y="270"/>
                  </a:moveTo>
                  <a:lnTo>
                    <a:pt x="161" y="0"/>
                  </a:lnTo>
                  <a:lnTo>
                    <a:pt x="320" y="246"/>
                  </a:lnTo>
                  <a:lnTo>
                    <a:pt x="479" y="0"/>
                  </a:lnTo>
                  <a:lnTo>
                    <a:pt x="357" y="270"/>
                  </a:lnTo>
                  <a:lnTo>
                    <a:pt x="638" y="293"/>
                  </a:lnTo>
                  <a:lnTo>
                    <a:pt x="356" y="315"/>
                  </a:lnTo>
                  <a:lnTo>
                    <a:pt x="479" y="585"/>
                  </a:lnTo>
                  <a:lnTo>
                    <a:pt x="320" y="339"/>
                  </a:lnTo>
                  <a:lnTo>
                    <a:pt x="161" y="585"/>
                  </a:lnTo>
                  <a:lnTo>
                    <a:pt x="281" y="316"/>
                  </a:lnTo>
                  <a:lnTo>
                    <a:pt x="0" y="293"/>
                  </a:lnTo>
                  <a:lnTo>
                    <a:pt x="281" y="270"/>
                  </a:lnTo>
                </a:path>
              </a:pathLst>
            </a:custGeom>
            <a:solidFill>
              <a:srgbClr val="1A39A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39" name="Freeform 1055"/>
            <p:cNvSpPr>
              <a:spLocks/>
            </p:cNvSpPr>
            <p:nvPr/>
          </p:nvSpPr>
          <p:spPr bwMode="auto">
            <a:xfrm>
              <a:off x="515" y="273"/>
              <a:ext cx="306" cy="378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140" y="165"/>
                </a:cxn>
                <a:cxn ang="0">
                  <a:pos x="153" y="0"/>
                </a:cxn>
                <a:cxn ang="0">
                  <a:pos x="165" y="165"/>
                </a:cxn>
                <a:cxn ang="0">
                  <a:pos x="305" y="96"/>
                </a:cxn>
                <a:cxn ang="0">
                  <a:pos x="177" y="189"/>
                </a:cxn>
                <a:cxn ang="0">
                  <a:pos x="305" y="283"/>
                </a:cxn>
                <a:cxn ang="0">
                  <a:pos x="165" y="212"/>
                </a:cxn>
                <a:cxn ang="0">
                  <a:pos x="153" y="377"/>
                </a:cxn>
                <a:cxn ang="0">
                  <a:pos x="140" y="212"/>
                </a:cxn>
                <a:cxn ang="0">
                  <a:pos x="0" y="283"/>
                </a:cxn>
                <a:cxn ang="0">
                  <a:pos x="128" y="189"/>
                </a:cxn>
                <a:cxn ang="0">
                  <a:pos x="0" y="96"/>
                </a:cxn>
              </a:cxnLst>
              <a:rect l="0" t="0" r="r" b="b"/>
              <a:pathLst>
                <a:path w="306" h="378">
                  <a:moveTo>
                    <a:pt x="0" y="96"/>
                  </a:moveTo>
                  <a:lnTo>
                    <a:pt x="140" y="165"/>
                  </a:lnTo>
                  <a:lnTo>
                    <a:pt x="153" y="0"/>
                  </a:lnTo>
                  <a:lnTo>
                    <a:pt x="165" y="165"/>
                  </a:lnTo>
                  <a:lnTo>
                    <a:pt x="305" y="96"/>
                  </a:lnTo>
                  <a:lnTo>
                    <a:pt x="177" y="189"/>
                  </a:lnTo>
                  <a:lnTo>
                    <a:pt x="305" y="283"/>
                  </a:lnTo>
                  <a:lnTo>
                    <a:pt x="165" y="212"/>
                  </a:lnTo>
                  <a:lnTo>
                    <a:pt x="153" y="377"/>
                  </a:lnTo>
                  <a:lnTo>
                    <a:pt x="140" y="212"/>
                  </a:lnTo>
                  <a:lnTo>
                    <a:pt x="0" y="283"/>
                  </a:lnTo>
                  <a:lnTo>
                    <a:pt x="128" y="189"/>
                  </a:lnTo>
                  <a:lnTo>
                    <a:pt x="0" y="96"/>
                  </a:lnTo>
                </a:path>
              </a:pathLst>
            </a:custGeom>
            <a:solidFill>
              <a:srgbClr val="1F3EA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40" name="Freeform 1056"/>
            <p:cNvSpPr>
              <a:spLocks/>
            </p:cNvSpPr>
            <p:nvPr/>
          </p:nvSpPr>
          <p:spPr bwMode="auto">
            <a:xfrm>
              <a:off x="363" y="182"/>
              <a:ext cx="610" cy="560"/>
            </a:xfrm>
            <a:custGeom>
              <a:avLst/>
              <a:gdLst/>
              <a:ahLst/>
              <a:cxnLst>
                <a:cxn ang="0">
                  <a:pos x="266" y="257"/>
                </a:cxn>
                <a:cxn ang="0">
                  <a:pos x="152" y="0"/>
                </a:cxn>
                <a:cxn ang="0">
                  <a:pos x="305" y="233"/>
                </a:cxn>
                <a:cxn ang="0">
                  <a:pos x="455" y="0"/>
                </a:cxn>
                <a:cxn ang="0">
                  <a:pos x="342" y="257"/>
                </a:cxn>
                <a:cxn ang="0">
                  <a:pos x="609" y="280"/>
                </a:cxn>
                <a:cxn ang="0">
                  <a:pos x="341" y="302"/>
                </a:cxn>
                <a:cxn ang="0">
                  <a:pos x="455" y="559"/>
                </a:cxn>
                <a:cxn ang="0">
                  <a:pos x="305" y="326"/>
                </a:cxn>
                <a:cxn ang="0">
                  <a:pos x="152" y="559"/>
                </a:cxn>
                <a:cxn ang="0">
                  <a:pos x="266" y="304"/>
                </a:cxn>
                <a:cxn ang="0">
                  <a:pos x="0" y="280"/>
                </a:cxn>
                <a:cxn ang="0">
                  <a:pos x="266" y="257"/>
                </a:cxn>
              </a:cxnLst>
              <a:rect l="0" t="0" r="r" b="b"/>
              <a:pathLst>
                <a:path w="610" h="560">
                  <a:moveTo>
                    <a:pt x="266" y="257"/>
                  </a:moveTo>
                  <a:lnTo>
                    <a:pt x="152" y="0"/>
                  </a:lnTo>
                  <a:lnTo>
                    <a:pt x="305" y="233"/>
                  </a:lnTo>
                  <a:lnTo>
                    <a:pt x="455" y="0"/>
                  </a:lnTo>
                  <a:lnTo>
                    <a:pt x="342" y="257"/>
                  </a:lnTo>
                  <a:lnTo>
                    <a:pt x="609" y="280"/>
                  </a:lnTo>
                  <a:lnTo>
                    <a:pt x="341" y="302"/>
                  </a:lnTo>
                  <a:lnTo>
                    <a:pt x="455" y="559"/>
                  </a:lnTo>
                  <a:lnTo>
                    <a:pt x="305" y="326"/>
                  </a:lnTo>
                  <a:lnTo>
                    <a:pt x="152" y="559"/>
                  </a:lnTo>
                  <a:lnTo>
                    <a:pt x="266" y="304"/>
                  </a:lnTo>
                  <a:lnTo>
                    <a:pt x="0" y="280"/>
                  </a:lnTo>
                  <a:lnTo>
                    <a:pt x="266" y="257"/>
                  </a:lnTo>
                </a:path>
              </a:pathLst>
            </a:custGeom>
            <a:solidFill>
              <a:srgbClr val="1F3EA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41" name="Freeform 1057"/>
            <p:cNvSpPr>
              <a:spLocks/>
            </p:cNvSpPr>
            <p:nvPr/>
          </p:nvSpPr>
          <p:spPr bwMode="auto">
            <a:xfrm>
              <a:off x="521" y="281"/>
              <a:ext cx="292" cy="363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34" y="158"/>
                </a:cxn>
                <a:cxn ang="0">
                  <a:pos x="147" y="0"/>
                </a:cxn>
                <a:cxn ang="0">
                  <a:pos x="159" y="158"/>
                </a:cxn>
                <a:cxn ang="0">
                  <a:pos x="293" y="90"/>
                </a:cxn>
                <a:cxn ang="0">
                  <a:pos x="171" y="181"/>
                </a:cxn>
                <a:cxn ang="0">
                  <a:pos x="293" y="270"/>
                </a:cxn>
                <a:cxn ang="0">
                  <a:pos x="159" y="204"/>
                </a:cxn>
                <a:cxn ang="0">
                  <a:pos x="147" y="362"/>
                </a:cxn>
                <a:cxn ang="0">
                  <a:pos x="134" y="204"/>
                </a:cxn>
                <a:cxn ang="0">
                  <a:pos x="0" y="270"/>
                </a:cxn>
                <a:cxn ang="0">
                  <a:pos x="122" y="181"/>
                </a:cxn>
                <a:cxn ang="0">
                  <a:pos x="0" y="90"/>
                </a:cxn>
              </a:cxnLst>
              <a:rect l="0" t="0" r="r" b="b"/>
              <a:pathLst>
                <a:path w="294" h="363">
                  <a:moveTo>
                    <a:pt x="0" y="90"/>
                  </a:moveTo>
                  <a:lnTo>
                    <a:pt x="134" y="158"/>
                  </a:lnTo>
                  <a:lnTo>
                    <a:pt x="147" y="0"/>
                  </a:lnTo>
                  <a:lnTo>
                    <a:pt x="159" y="158"/>
                  </a:lnTo>
                  <a:lnTo>
                    <a:pt x="293" y="90"/>
                  </a:lnTo>
                  <a:lnTo>
                    <a:pt x="171" y="181"/>
                  </a:lnTo>
                  <a:lnTo>
                    <a:pt x="293" y="270"/>
                  </a:lnTo>
                  <a:lnTo>
                    <a:pt x="159" y="204"/>
                  </a:lnTo>
                  <a:lnTo>
                    <a:pt x="147" y="362"/>
                  </a:lnTo>
                  <a:lnTo>
                    <a:pt x="134" y="204"/>
                  </a:lnTo>
                  <a:lnTo>
                    <a:pt x="0" y="270"/>
                  </a:lnTo>
                  <a:lnTo>
                    <a:pt x="122" y="181"/>
                  </a:lnTo>
                  <a:lnTo>
                    <a:pt x="0" y="90"/>
                  </a:lnTo>
                </a:path>
              </a:pathLst>
            </a:custGeom>
            <a:solidFill>
              <a:srgbClr val="2645A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42" name="Freeform 1058"/>
            <p:cNvSpPr>
              <a:spLocks/>
            </p:cNvSpPr>
            <p:nvPr/>
          </p:nvSpPr>
          <p:spPr bwMode="auto">
            <a:xfrm>
              <a:off x="377" y="194"/>
              <a:ext cx="582" cy="533"/>
            </a:xfrm>
            <a:custGeom>
              <a:avLst/>
              <a:gdLst/>
              <a:ahLst/>
              <a:cxnLst>
                <a:cxn ang="0">
                  <a:pos x="253" y="244"/>
                </a:cxn>
                <a:cxn ang="0">
                  <a:pos x="145" y="0"/>
                </a:cxn>
                <a:cxn ang="0">
                  <a:pos x="291" y="220"/>
                </a:cxn>
                <a:cxn ang="0">
                  <a:pos x="436" y="0"/>
                </a:cxn>
                <a:cxn ang="0">
                  <a:pos x="327" y="244"/>
                </a:cxn>
                <a:cxn ang="0">
                  <a:pos x="581" y="267"/>
                </a:cxn>
                <a:cxn ang="0">
                  <a:pos x="327" y="289"/>
                </a:cxn>
                <a:cxn ang="0">
                  <a:pos x="436" y="533"/>
                </a:cxn>
                <a:cxn ang="0">
                  <a:pos x="291" y="313"/>
                </a:cxn>
                <a:cxn ang="0">
                  <a:pos x="145" y="533"/>
                </a:cxn>
                <a:cxn ang="0">
                  <a:pos x="252" y="290"/>
                </a:cxn>
                <a:cxn ang="0">
                  <a:pos x="0" y="267"/>
                </a:cxn>
                <a:cxn ang="0">
                  <a:pos x="253" y="244"/>
                </a:cxn>
              </a:cxnLst>
              <a:rect l="0" t="0" r="r" b="b"/>
              <a:pathLst>
                <a:path w="582" h="534">
                  <a:moveTo>
                    <a:pt x="253" y="244"/>
                  </a:moveTo>
                  <a:lnTo>
                    <a:pt x="145" y="0"/>
                  </a:lnTo>
                  <a:lnTo>
                    <a:pt x="291" y="220"/>
                  </a:lnTo>
                  <a:lnTo>
                    <a:pt x="436" y="0"/>
                  </a:lnTo>
                  <a:lnTo>
                    <a:pt x="327" y="244"/>
                  </a:lnTo>
                  <a:lnTo>
                    <a:pt x="581" y="267"/>
                  </a:lnTo>
                  <a:lnTo>
                    <a:pt x="327" y="289"/>
                  </a:lnTo>
                  <a:lnTo>
                    <a:pt x="436" y="533"/>
                  </a:lnTo>
                  <a:lnTo>
                    <a:pt x="291" y="313"/>
                  </a:lnTo>
                  <a:lnTo>
                    <a:pt x="145" y="533"/>
                  </a:lnTo>
                  <a:lnTo>
                    <a:pt x="252" y="290"/>
                  </a:lnTo>
                  <a:lnTo>
                    <a:pt x="0" y="267"/>
                  </a:lnTo>
                  <a:lnTo>
                    <a:pt x="253" y="244"/>
                  </a:lnTo>
                </a:path>
              </a:pathLst>
            </a:custGeom>
            <a:solidFill>
              <a:srgbClr val="2645A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43" name="Freeform 1059"/>
            <p:cNvSpPr>
              <a:spLocks/>
            </p:cNvSpPr>
            <p:nvPr/>
          </p:nvSpPr>
          <p:spPr bwMode="auto">
            <a:xfrm>
              <a:off x="526" y="289"/>
              <a:ext cx="282" cy="347"/>
            </a:xfrm>
            <a:custGeom>
              <a:avLst/>
              <a:gdLst/>
              <a:ahLst/>
              <a:cxnLst>
                <a:cxn ang="0">
                  <a:pos x="0" y="88"/>
                </a:cxn>
                <a:cxn ang="0">
                  <a:pos x="128" y="151"/>
                </a:cxn>
                <a:cxn ang="0">
                  <a:pos x="141" y="0"/>
                </a:cxn>
                <a:cxn ang="0">
                  <a:pos x="153" y="151"/>
                </a:cxn>
                <a:cxn ang="0">
                  <a:pos x="280" y="88"/>
                </a:cxn>
                <a:cxn ang="0">
                  <a:pos x="165" y="174"/>
                </a:cxn>
                <a:cxn ang="0">
                  <a:pos x="281" y="259"/>
                </a:cxn>
                <a:cxn ang="0">
                  <a:pos x="153" y="197"/>
                </a:cxn>
                <a:cxn ang="0">
                  <a:pos x="141" y="347"/>
                </a:cxn>
                <a:cxn ang="0">
                  <a:pos x="128" y="197"/>
                </a:cxn>
                <a:cxn ang="0">
                  <a:pos x="0" y="261"/>
                </a:cxn>
                <a:cxn ang="0">
                  <a:pos x="116" y="174"/>
                </a:cxn>
                <a:cxn ang="0">
                  <a:pos x="0" y="88"/>
                </a:cxn>
              </a:cxnLst>
              <a:rect l="0" t="0" r="r" b="b"/>
              <a:pathLst>
                <a:path w="282" h="348">
                  <a:moveTo>
                    <a:pt x="0" y="88"/>
                  </a:moveTo>
                  <a:lnTo>
                    <a:pt x="128" y="151"/>
                  </a:lnTo>
                  <a:lnTo>
                    <a:pt x="141" y="0"/>
                  </a:lnTo>
                  <a:lnTo>
                    <a:pt x="153" y="151"/>
                  </a:lnTo>
                  <a:lnTo>
                    <a:pt x="280" y="88"/>
                  </a:lnTo>
                  <a:lnTo>
                    <a:pt x="165" y="174"/>
                  </a:lnTo>
                  <a:lnTo>
                    <a:pt x="281" y="259"/>
                  </a:lnTo>
                  <a:lnTo>
                    <a:pt x="153" y="197"/>
                  </a:lnTo>
                  <a:lnTo>
                    <a:pt x="141" y="347"/>
                  </a:lnTo>
                  <a:lnTo>
                    <a:pt x="128" y="197"/>
                  </a:lnTo>
                  <a:lnTo>
                    <a:pt x="0" y="261"/>
                  </a:lnTo>
                  <a:lnTo>
                    <a:pt x="116" y="174"/>
                  </a:lnTo>
                  <a:lnTo>
                    <a:pt x="0" y="88"/>
                  </a:lnTo>
                </a:path>
              </a:pathLst>
            </a:custGeom>
            <a:solidFill>
              <a:srgbClr val="2C4BA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44" name="Freeform 1060"/>
            <p:cNvSpPr>
              <a:spLocks/>
            </p:cNvSpPr>
            <p:nvPr/>
          </p:nvSpPr>
          <p:spPr bwMode="auto">
            <a:xfrm>
              <a:off x="391" y="209"/>
              <a:ext cx="553" cy="507"/>
            </a:xfrm>
            <a:custGeom>
              <a:avLst/>
              <a:gdLst/>
              <a:ahLst/>
              <a:cxnLst>
                <a:cxn ang="0">
                  <a:pos x="239" y="230"/>
                </a:cxn>
                <a:cxn ang="0">
                  <a:pos x="139" y="0"/>
                </a:cxn>
                <a:cxn ang="0">
                  <a:pos x="277" y="206"/>
                </a:cxn>
                <a:cxn ang="0">
                  <a:pos x="414" y="0"/>
                </a:cxn>
                <a:cxn ang="0">
                  <a:pos x="313" y="230"/>
                </a:cxn>
                <a:cxn ang="0">
                  <a:pos x="552" y="253"/>
                </a:cxn>
                <a:cxn ang="0">
                  <a:pos x="312" y="275"/>
                </a:cxn>
                <a:cxn ang="0">
                  <a:pos x="414" y="506"/>
                </a:cxn>
                <a:cxn ang="0">
                  <a:pos x="277" y="299"/>
                </a:cxn>
                <a:cxn ang="0">
                  <a:pos x="139" y="506"/>
                </a:cxn>
                <a:cxn ang="0">
                  <a:pos x="238" y="277"/>
                </a:cxn>
                <a:cxn ang="0">
                  <a:pos x="0" y="253"/>
                </a:cxn>
                <a:cxn ang="0">
                  <a:pos x="239" y="230"/>
                </a:cxn>
              </a:cxnLst>
              <a:rect l="0" t="0" r="r" b="b"/>
              <a:pathLst>
                <a:path w="553" h="507">
                  <a:moveTo>
                    <a:pt x="239" y="230"/>
                  </a:moveTo>
                  <a:lnTo>
                    <a:pt x="139" y="0"/>
                  </a:lnTo>
                  <a:lnTo>
                    <a:pt x="277" y="206"/>
                  </a:lnTo>
                  <a:lnTo>
                    <a:pt x="414" y="0"/>
                  </a:lnTo>
                  <a:lnTo>
                    <a:pt x="313" y="230"/>
                  </a:lnTo>
                  <a:lnTo>
                    <a:pt x="552" y="253"/>
                  </a:lnTo>
                  <a:lnTo>
                    <a:pt x="312" y="275"/>
                  </a:lnTo>
                  <a:lnTo>
                    <a:pt x="414" y="506"/>
                  </a:lnTo>
                  <a:lnTo>
                    <a:pt x="277" y="299"/>
                  </a:lnTo>
                  <a:lnTo>
                    <a:pt x="139" y="506"/>
                  </a:lnTo>
                  <a:lnTo>
                    <a:pt x="238" y="277"/>
                  </a:lnTo>
                  <a:lnTo>
                    <a:pt x="0" y="253"/>
                  </a:lnTo>
                  <a:lnTo>
                    <a:pt x="239" y="230"/>
                  </a:lnTo>
                </a:path>
              </a:pathLst>
            </a:custGeom>
            <a:solidFill>
              <a:srgbClr val="2C4BA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45" name="Freeform 1061"/>
            <p:cNvSpPr>
              <a:spLocks/>
            </p:cNvSpPr>
            <p:nvPr/>
          </p:nvSpPr>
          <p:spPr bwMode="auto">
            <a:xfrm>
              <a:off x="533" y="296"/>
              <a:ext cx="271" cy="332"/>
            </a:xfrm>
            <a:custGeom>
              <a:avLst/>
              <a:gdLst/>
              <a:ahLst/>
              <a:cxnLst>
                <a:cxn ang="0">
                  <a:pos x="0" y="84"/>
                </a:cxn>
                <a:cxn ang="0">
                  <a:pos x="122" y="143"/>
                </a:cxn>
                <a:cxn ang="0">
                  <a:pos x="135" y="0"/>
                </a:cxn>
                <a:cxn ang="0">
                  <a:pos x="147" y="143"/>
                </a:cxn>
                <a:cxn ang="0">
                  <a:pos x="268" y="82"/>
                </a:cxn>
                <a:cxn ang="0">
                  <a:pos x="159" y="166"/>
                </a:cxn>
                <a:cxn ang="0">
                  <a:pos x="269" y="249"/>
                </a:cxn>
                <a:cxn ang="0">
                  <a:pos x="147" y="189"/>
                </a:cxn>
                <a:cxn ang="0">
                  <a:pos x="135" y="331"/>
                </a:cxn>
                <a:cxn ang="0">
                  <a:pos x="122" y="189"/>
                </a:cxn>
                <a:cxn ang="0">
                  <a:pos x="0" y="249"/>
                </a:cxn>
                <a:cxn ang="0">
                  <a:pos x="110" y="166"/>
                </a:cxn>
                <a:cxn ang="0">
                  <a:pos x="0" y="84"/>
                </a:cxn>
              </a:cxnLst>
              <a:rect l="0" t="0" r="r" b="b"/>
              <a:pathLst>
                <a:path w="270" h="332">
                  <a:moveTo>
                    <a:pt x="0" y="84"/>
                  </a:moveTo>
                  <a:lnTo>
                    <a:pt x="122" y="143"/>
                  </a:lnTo>
                  <a:lnTo>
                    <a:pt x="135" y="0"/>
                  </a:lnTo>
                  <a:lnTo>
                    <a:pt x="147" y="143"/>
                  </a:lnTo>
                  <a:lnTo>
                    <a:pt x="268" y="82"/>
                  </a:lnTo>
                  <a:lnTo>
                    <a:pt x="159" y="166"/>
                  </a:lnTo>
                  <a:lnTo>
                    <a:pt x="269" y="249"/>
                  </a:lnTo>
                  <a:lnTo>
                    <a:pt x="147" y="189"/>
                  </a:lnTo>
                  <a:lnTo>
                    <a:pt x="135" y="331"/>
                  </a:lnTo>
                  <a:lnTo>
                    <a:pt x="122" y="189"/>
                  </a:lnTo>
                  <a:lnTo>
                    <a:pt x="0" y="249"/>
                  </a:lnTo>
                  <a:lnTo>
                    <a:pt x="110" y="166"/>
                  </a:lnTo>
                  <a:lnTo>
                    <a:pt x="0" y="84"/>
                  </a:lnTo>
                </a:path>
              </a:pathLst>
            </a:custGeom>
            <a:solidFill>
              <a:srgbClr val="3352B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46" name="Freeform 1062"/>
            <p:cNvSpPr>
              <a:spLocks/>
            </p:cNvSpPr>
            <p:nvPr/>
          </p:nvSpPr>
          <p:spPr bwMode="auto">
            <a:xfrm>
              <a:off x="405" y="222"/>
              <a:ext cx="525" cy="480"/>
            </a:xfrm>
            <a:custGeom>
              <a:avLst/>
              <a:gdLst/>
              <a:ahLst/>
              <a:cxnLst>
                <a:cxn ang="0">
                  <a:pos x="225" y="217"/>
                </a:cxn>
                <a:cxn ang="0">
                  <a:pos x="133" y="0"/>
                </a:cxn>
                <a:cxn ang="0">
                  <a:pos x="263" y="193"/>
                </a:cxn>
                <a:cxn ang="0">
                  <a:pos x="393" y="0"/>
                </a:cxn>
                <a:cxn ang="0">
                  <a:pos x="299" y="217"/>
                </a:cxn>
                <a:cxn ang="0">
                  <a:pos x="524" y="240"/>
                </a:cxn>
                <a:cxn ang="0">
                  <a:pos x="298" y="262"/>
                </a:cxn>
                <a:cxn ang="0">
                  <a:pos x="393" y="479"/>
                </a:cxn>
                <a:cxn ang="0">
                  <a:pos x="263" y="286"/>
                </a:cxn>
                <a:cxn ang="0">
                  <a:pos x="133" y="479"/>
                </a:cxn>
                <a:cxn ang="0">
                  <a:pos x="224" y="263"/>
                </a:cxn>
                <a:cxn ang="0">
                  <a:pos x="0" y="240"/>
                </a:cxn>
                <a:cxn ang="0">
                  <a:pos x="225" y="217"/>
                </a:cxn>
              </a:cxnLst>
              <a:rect l="0" t="0" r="r" b="b"/>
              <a:pathLst>
                <a:path w="525" h="480">
                  <a:moveTo>
                    <a:pt x="225" y="217"/>
                  </a:moveTo>
                  <a:lnTo>
                    <a:pt x="133" y="0"/>
                  </a:lnTo>
                  <a:lnTo>
                    <a:pt x="263" y="193"/>
                  </a:lnTo>
                  <a:lnTo>
                    <a:pt x="393" y="0"/>
                  </a:lnTo>
                  <a:lnTo>
                    <a:pt x="299" y="217"/>
                  </a:lnTo>
                  <a:lnTo>
                    <a:pt x="524" y="240"/>
                  </a:lnTo>
                  <a:lnTo>
                    <a:pt x="298" y="262"/>
                  </a:lnTo>
                  <a:lnTo>
                    <a:pt x="393" y="479"/>
                  </a:lnTo>
                  <a:lnTo>
                    <a:pt x="263" y="286"/>
                  </a:lnTo>
                  <a:lnTo>
                    <a:pt x="133" y="479"/>
                  </a:lnTo>
                  <a:lnTo>
                    <a:pt x="224" y="263"/>
                  </a:lnTo>
                  <a:lnTo>
                    <a:pt x="0" y="240"/>
                  </a:lnTo>
                  <a:lnTo>
                    <a:pt x="225" y="217"/>
                  </a:lnTo>
                </a:path>
              </a:pathLst>
            </a:custGeom>
            <a:solidFill>
              <a:srgbClr val="3352B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47" name="Freeform 1063"/>
            <p:cNvSpPr>
              <a:spLocks/>
            </p:cNvSpPr>
            <p:nvPr/>
          </p:nvSpPr>
          <p:spPr bwMode="auto">
            <a:xfrm>
              <a:off x="538" y="303"/>
              <a:ext cx="259" cy="319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117" y="136"/>
                </a:cxn>
                <a:cxn ang="0">
                  <a:pos x="129" y="0"/>
                </a:cxn>
                <a:cxn ang="0">
                  <a:pos x="142" y="136"/>
                </a:cxn>
                <a:cxn ang="0">
                  <a:pos x="258" y="80"/>
                </a:cxn>
                <a:cxn ang="0">
                  <a:pos x="154" y="159"/>
                </a:cxn>
                <a:cxn ang="0">
                  <a:pos x="258" y="239"/>
                </a:cxn>
                <a:cxn ang="0">
                  <a:pos x="142" y="182"/>
                </a:cxn>
                <a:cxn ang="0">
                  <a:pos x="130" y="317"/>
                </a:cxn>
                <a:cxn ang="0">
                  <a:pos x="117" y="182"/>
                </a:cxn>
                <a:cxn ang="0">
                  <a:pos x="0" y="239"/>
                </a:cxn>
                <a:cxn ang="0">
                  <a:pos x="105" y="159"/>
                </a:cxn>
                <a:cxn ang="0">
                  <a:pos x="0" y="80"/>
                </a:cxn>
              </a:cxnLst>
              <a:rect l="0" t="0" r="r" b="b"/>
              <a:pathLst>
                <a:path w="259" h="318">
                  <a:moveTo>
                    <a:pt x="0" y="80"/>
                  </a:moveTo>
                  <a:lnTo>
                    <a:pt x="117" y="136"/>
                  </a:lnTo>
                  <a:lnTo>
                    <a:pt x="129" y="0"/>
                  </a:lnTo>
                  <a:lnTo>
                    <a:pt x="142" y="136"/>
                  </a:lnTo>
                  <a:lnTo>
                    <a:pt x="258" y="80"/>
                  </a:lnTo>
                  <a:lnTo>
                    <a:pt x="154" y="159"/>
                  </a:lnTo>
                  <a:lnTo>
                    <a:pt x="258" y="239"/>
                  </a:lnTo>
                  <a:lnTo>
                    <a:pt x="142" y="182"/>
                  </a:lnTo>
                  <a:lnTo>
                    <a:pt x="130" y="317"/>
                  </a:lnTo>
                  <a:lnTo>
                    <a:pt x="117" y="182"/>
                  </a:lnTo>
                  <a:lnTo>
                    <a:pt x="0" y="239"/>
                  </a:lnTo>
                  <a:lnTo>
                    <a:pt x="105" y="159"/>
                  </a:lnTo>
                  <a:lnTo>
                    <a:pt x="0" y="80"/>
                  </a:lnTo>
                </a:path>
              </a:pathLst>
            </a:custGeom>
            <a:solidFill>
              <a:srgbClr val="3B5BB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48" name="Freeform 1064"/>
            <p:cNvSpPr>
              <a:spLocks/>
            </p:cNvSpPr>
            <p:nvPr/>
          </p:nvSpPr>
          <p:spPr bwMode="auto">
            <a:xfrm>
              <a:off x="420" y="234"/>
              <a:ext cx="496" cy="453"/>
            </a:xfrm>
            <a:custGeom>
              <a:avLst/>
              <a:gdLst/>
              <a:ahLst/>
              <a:cxnLst>
                <a:cxn ang="0">
                  <a:pos x="210" y="204"/>
                </a:cxn>
                <a:cxn ang="0">
                  <a:pos x="125" y="1"/>
                </a:cxn>
                <a:cxn ang="0">
                  <a:pos x="248" y="180"/>
                </a:cxn>
                <a:cxn ang="0">
                  <a:pos x="369" y="0"/>
                </a:cxn>
                <a:cxn ang="0">
                  <a:pos x="284" y="204"/>
                </a:cxn>
                <a:cxn ang="0">
                  <a:pos x="495" y="227"/>
                </a:cxn>
                <a:cxn ang="0">
                  <a:pos x="283" y="249"/>
                </a:cxn>
                <a:cxn ang="0">
                  <a:pos x="370" y="453"/>
                </a:cxn>
                <a:cxn ang="0">
                  <a:pos x="248" y="273"/>
                </a:cxn>
                <a:cxn ang="0">
                  <a:pos x="125" y="453"/>
                </a:cxn>
                <a:cxn ang="0">
                  <a:pos x="209" y="251"/>
                </a:cxn>
                <a:cxn ang="0">
                  <a:pos x="0" y="227"/>
                </a:cxn>
                <a:cxn ang="0">
                  <a:pos x="210" y="204"/>
                </a:cxn>
              </a:cxnLst>
              <a:rect l="0" t="0" r="r" b="b"/>
              <a:pathLst>
                <a:path w="496" h="454">
                  <a:moveTo>
                    <a:pt x="210" y="204"/>
                  </a:moveTo>
                  <a:lnTo>
                    <a:pt x="125" y="1"/>
                  </a:lnTo>
                  <a:lnTo>
                    <a:pt x="248" y="180"/>
                  </a:lnTo>
                  <a:lnTo>
                    <a:pt x="369" y="0"/>
                  </a:lnTo>
                  <a:lnTo>
                    <a:pt x="284" y="204"/>
                  </a:lnTo>
                  <a:lnTo>
                    <a:pt x="495" y="227"/>
                  </a:lnTo>
                  <a:lnTo>
                    <a:pt x="283" y="249"/>
                  </a:lnTo>
                  <a:lnTo>
                    <a:pt x="370" y="453"/>
                  </a:lnTo>
                  <a:lnTo>
                    <a:pt x="248" y="273"/>
                  </a:lnTo>
                  <a:lnTo>
                    <a:pt x="125" y="453"/>
                  </a:lnTo>
                  <a:lnTo>
                    <a:pt x="209" y="251"/>
                  </a:lnTo>
                  <a:lnTo>
                    <a:pt x="0" y="227"/>
                  </a:lnTo>
                  <a:lnTo>
                    <a:pt x="210" y="204"/>
                  </a:lnTo>
                </a:path>
              </a:pathLst>
            </a:custGeom>
            <a:solidFill>
              <a:srgbClr val="3B5BB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49" name="Freeform 1065"/>
            <p:cNvSpPr>
              <a:spLocks/>
            </p:cNvSpPr>
            <p:nvPr/>
          </p:nvSpPr>
          <p:spPr bwMode="auto">
            <a:xfrm>
              <a:off x="544" y="311"/>
              <a:ext cx="247" cy="303"/>
            </a:xfrm>
            <a:custGeom>
              <a:avLst/>
              <a:gdLst/>
              <a:ahLst/>
              <a:cxnLst>
                <a:cxn ang="0">
                  <a:pos x="0" y="76"/>
                </a:cxn>
                <a:cxn ang="0">
                  <a:pos x="111" y="128"/>
                </a:cxn>
                <a:cxn ang="0">
                  <a:pos x="124" y="0"/>
                </a:cxn>
                <a:cxn ang="0">
                  <a:pos x="136" y="128"/>
                </a:cxn>
                <a:cxn ang="0">
                  <a:pos x="246" y="76"/>
                </a:cxn>
                <a:cxn ang="0">
                  <a:pos x="148" y="151"/>
                </a:cxn>
                <a:cxn ang="0">
                  <a:pos x="246" y="227"/>
                </a:cxn>
                <a:cxn ang="0">
                  <a:pos x="136" y="173"/>
                </a:cxn>
                <a:cxn ang="0">
                  <a:pos x="124" y="302"/>
                </a:cxn>
                <a:cxn ang="0">
                  <a:pos x="111" y="173"/>
                </a:cxn>
                <a:cxn ang="0">
                  <a:pos x="0" y="227"/>
                </a:cxn>
                <a:cxn ang="0">
                  <a:pos x="99" y="151"/>
                </a:cxn>
                <a:cxn ang="0">
                  <a:pos x="0" y="76"/>
                </a:cxn>
              </a:cxnLst>
              <a:rect l="0" t="0" r="r" b="b"/>
              <a:pathLst>
                <a:path w="247" h="303">
                  <a:moveTo>
                    <a:pt x="0" y="76"/>
                  </a:moveTo>
                  <a:lnTo>
                    <a:pt x="111" y="128"/>
                  </a:lnTo>
                  <a:lnTo>
                    <a:pt x="124" y="0"/>
                  </a:lnTo>
                  <a:lnTo>
                    <a:pt x="136" y="128"/>
                  </a:lnTo>
                  <a:lnTo>
                    <a:pt x="246" y="76"/>
                  </a:lnTo>
                  <a:lnTo>
                    <a:pt x="148" y="151"/>
                  </a:lnTo>
                  <a:lnTo>
                    <a:pt x="246" y="227"/>
                  </a:lnTo>
                  <a:lnTo>
                    <a:pt x="136" y="173"/>
                  </a:lnTo>
                  <a:lnTo>
                    <a:pt x="124" y="302"/>
                  </a:lnTo>
                  <a:lnTo>
                    <a:pt x="111" y="173"/>
                  </a:lnTo>
                  <a:lnTo>
                    <a:pt x="0" y="227"/>
                  </a:lnTo>
                  <a:lnTo>
                    <a:pt x="99" y="151"/>
                  </a:lnTo>
                  <a:lnTo>
                    <a:pt x="0" y="76"/>
                  </a:lnTo>
                </a:path>
              </a:pathLst>
            </a:custGeom>
            <a:solidFill>
              <a:srgbClr val="4464B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50" name="Freeform 1066"/>
            <p:cNvSpPr>
              <a:spLocks/>
            </p:cNvSpPr>
            <p:nvPr/>
          </p:nvSpPr>
          <p:spPr bwMode="auto">
            <a:xfrm>
              <a:off x="434" y="249"/>
              <a:ext cx="467" cy="427"/>
            </a:xfrm>
            <a:custGeom>
              <a:avLst/>
              <a:gdLst/>
              <a:ahLst/>
              <a:cxnLst>
                <a:cxn ang="0">
                  <a:pos x="196" y="191"/>
                </a:cxn>
                <a:cxn ang="0">
                  <a:pos x="118" y="0"/>
                </a:cxn>
                <a:cxn ang="0">
                  <a:pos x="234" y="167"/>
                </a:cxn>
                <a:cxn ang="0">
                  <a:pos x="350" y="0"/>
                </a:cxn>
                <a:cxn ang="0">
                  <a:pos x="270" y="191"/>
                </a:cxn>
                <a:cxn ang="0">
                  <a:pos x="466" y="214"/>
                </a:cxn>
                <a:cxn ang="0">
                  <a:pos x="269" y="236"/>
                </a:cxn>
                <a:cxn ang="0">
                  <a:pos x="350" y="427"/>
                </a:cxn>
                <a:cxn ang="0">
                  <a:pos x="234" y="260"/>
                </a:cxn>
                <a:cxn ang="0">
                  <a:pos x="118" y="427"/>
                </a:cxn>
                <a:cxn ang="0">
                  <a:pos x="195" y="237"/>
                </a:cxn>
                <a:cxn ang="0">
                  <a:pos x="0" y="214"/>
                </a:cxn>
                <a:cxn ang="0">
                  <a:pos x="196" y="191"/>
                </a:cxn>
              </a:cxnLst>
              <a:rect l="0" t="0" r="r" b="b"/>
              <a:pathLst>
                <a:path w="467" h="428">
                  <a:moveTo>
                    <a:pt x="196" y="191"/>
                  </a:moveTo>
                  <a:lnTo>
                    <a:pt x="118" y="0"/>
                  </a:lnTo>
                  <a:lnTo>
                    <a:pt x="234" y="167"/>
                  </a:lnTo>
                  <a:lnTo>
                    <a:pt x="350" y="0"/>
                  </a:lnTo>
                  <a:lnTo>
                    <a:pt x="270" y="191"/>
                  </a:lnTo>
                  <a:lnTo>
                    <a:pt x="466" y="214"/>
                  </a:lnTo>
                  <a:lnTo>
                    <a:pt x="269" y="236"/>
                  </a:lnTo>
                  <a:lnTo>
                    <a:pt x="350" y="427"/>
                  </a:lnTo>
                  <a:lnTo>
                    <a:pt x="234" y="260"/>
                  </a:lnTo>
                  <a:lnTo>
                    <a:pt x="118" y="427"/>
                  </a:lnTo>
                  <a:lnTo>
                    <a:pt x="195" y="237"/>
                  </a:lnTo>
                  <a:lnTo>
                    <a:pt x="0" y="214"/>
                  </a:lnTo>
                  <a:lnTo>
                    <a:pt x="196" y="191"/>
                  </a:lnTo>
                </a:path>
              </a:pathLst>
            </a:custGeom>
            <a:solidFill>
              <a:srgbClr val="4464B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51" name="Freeform 1067"/>
            <p:cNvSpPr>
              <a:spLocks/>
            </p:cNvSpPr>
            <p:nvPr/>
          </p:nvSpPr>
          <p:spPr bwMode="auto">
            <a:xfrm>
              <a:off x="550" y="318"/>
              <a:ext cx="234" cy="289"/>
            </a:xfrm>
            <a:custGeom>
              <a:avLst/>
              <a:gdLst/>
              <a:ahLst/>
              <a:cxnLst>
                <a:cxn ang="0">
                  <a:pos x="0" y="71"/>
                </a:cxn>
                <a:cxn ang="0">
                  <a:pos x="105" y="121"/>
                </a:cxn>
                <a:cxn ang="0">
                  <a:pos x="118" y="0"/>
                </a:cxn>
                <a:cxn ang="0">
                  <a:pos x="130" y="121"/>
                </a:cxn>
                <a:cxn ang="0">
                  <a:pos x="234" y="71"/>
                </a:cxn>
                <a:cxn ang="0">
                  <a:pos x="142" y="144"/>
                </a:cxn>
                <a:cxn ang="0">
                  <a:pos x="234" y="215"/>
                </a:cxn>
                <a:cxn ang="0">
                  <a:pos x="130" y="167"/>
                </a:cxn>
                <a:cxn ang="0">
                  <a:pos x="118" y="288"/>
                </a:cxn>
                <a:cxn ang="0">
                  <a:pos x="105" y="167"/>
                </a:cxn>
                <a:cxn ang="0">
                  <a:pos x="0" y="217"/>
                </a:cxn>
                <a:cxn ang="0">
                  <a:pos x="93" y="144"/>
                </a:cxn>
                <a:cxn ang="0">
                  <a:pos x="0" y="71"/>
                </a:cxn>
              </a:cxnLst>
              <a:rect l="0" t="0" r="r" b="b"/>
              <a:pathLst>
                <a:path w="235" h="289">
                  <a:moveTo>
                    <a:pt x="0" y="71"/>
                  </a:moveTo>
                  <a:lnTo>
                    <a:pt x="105" y="121"/>
                  </a:lnTo>
                  <a:lnTo>
                    <a:pt x="118" y="0"/>
                  </a:lnTo>
                  <a:lnTo>
                    <a:pt x="130" y="121"/>
                  </a:lnTo>
                  <a:lnTo>
                    <a:pt x="234" y="71"/>
                  </a:lnTo>
                  <a:lnTo>
                    <a:pt x="142" y="144"/>
                  </a:lnTo>
                  <a:lnTo>
                    <a:pt x="234" y="215"/>
                  </a:lnTo>
                  <a:lnTo>
                    <a:pt x="130" y="167"/>
                  </a:lnTo>
                  <a:lnTo>
                    <a:pt x="118" y="288"/>
                  </a:lnTo>
                  <a:lnTo>
                    <a:pt x="105" y="167"/>
                  </a:lnTo>
                  <a:lnTo>
                    <a:pt x="0" y="217"/>
                  </a:lnTo>
                  <a:lnTo>
                    <a:pt x="93" y="144"/>
                  </a:lnTo>
                  <a:lnTo>
                    <a:pt x="0" y="71"/>
                  </a:lnTo>
                </a:path>
              </a:pathLst>
            </a:custGeom>
            <a:solidFill>
              <a:srgbClr val="4E6EB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52" name="Freeform 1068"/>
            <p:cNvSpPr>
              <a:spLocks/>
            </p:cNvSpPr>
            <p:nvPr/>
          </p:nvSpPr>
          <p:spPr bwMode="auto">
            <a:xfrm>
              <a:off x="448" y="262"/>
              <a:ext cx="439" cy="401"/>
            </a:xfrm>
            <a:custGeom>
              <a:avLst/>
              <a:gdLst/>
              <a:ahLst/>
              <a:cxnLst>
                <a:cxn ang="0">
                  <a:pos x="182" y="177"/>
                </a:cxn>
                <a:cxn ang="0">
                  <a:pos x="111" y="0"/>
                </a:cxn>
                <a:cxn ang="0">
                  <a:pos x="220" y="153"/>
                </a:cxn>
                <a:cxn ang="0">
                  <a:pos x="329" y="0"/>
                </a:cxn>
                <a:cxn ang="0">
                  <a:pos x="256" y="177"/>
                </a:cxn>
                <a:cxn ang="0">
                  <a:pos x="438" y="200"/>
                </a:cxn>
                <a:cxn ang="0">
                  <a:pos x="255" y="222"/>
                </a:cxn>
                <a:cxn ang="0">
                  <a:pos x="329" y="400"/>
                </a:cxn>
                <a:cxn ang="0">
                  <a:pos x="220" y="246"/>
                </a:cxn>
                <a:cxn ang="0">
                  <a:pos x="111" y="400"/>
                </a:cxn>
                <a:cxn ang="0">
                  <a:pos x="182" y="223"/>
                </a:cxn>
                <a:cxn ang="0">
                  <a:pos x="0" y="200"/>
                </a:cxn>
                <a:cxn ang="0">
                  <a:pos x="182" y="177"/>
                </a:cxn>
              </a:cxnLst>
              <a:rect l="0" t="0" r="r" b="b"/>
              <a:pathLst>
                <a:path w="439" h="401">
                  <a:moveTo>
                    <a:pt x="182" y="177"/>
                  </a:moveTo>
                  <a:lnTo>
                    <a:pt x="111" y="0"/>
                  </a:lnTo>
                  <a:lnTo>
                    <a:pt x="220" y="153"/>
                  </a:lnTo>
                  <a:lnTo>
                    <a:pt x="329" y="0"/>
                  </a:lnTo>
                  <a:lnTo>
                    <a:pt x="256" y="177"/>
                  </a:lnTo>
                  <a:lnTo>
                    <a:pt x="438" y="200"/>
                  </a:lnTo>
                  <a:lnTo>
                    <a:pt x="255" y="222"/>
                  </a:lnTo>
                  <a:lnTo>
                    <a:pt x="329" y="400"/>
                  </a:lnTo>
                  <a:lnTo>
                    <a:pt x="220" y="246"/>
                  </a:lnTo>
                  <a:lnTo>
                    <a:pt x="111" y="400"/>
                  </a:lnTo>
                  <a:lnTo>
                    <a:pt x="182" y="223"/>
                  </a:lnTo>
                  <a:lnTo>
                    <a:pt x="0" y="200"/>
                  </a:lnTo>
                  <a:lnTo>
                    <a:pt x="182" y="177"/>
                  </a:lnTo>
                </a:path>
              </a:pathLst>
            </a:custGeom>
            <a:solidFill>
              <a:srgbClr val="4E6EB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53" name="Freeform 1069"/>
            <p:cNvSpPr>
              <a:spLocks/>
            </p:cNvSpPr>
            <p:nvPr/>
          </p:nvSpPr>
          <p:spPr bwMode="auto">
            <a:xfrm>
              <a:off x="556" y="325"/>
              <a:ext cx="224" cy="274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99" y="114"/>
                </a:cxn>
                <a:cxn ang="0">
                  <a:pos x="112" y="0"/>
                </a:cxn>
                <a:cxn ang="0">
                  <a:pos x="124" y="114"/>
                </a:cxn>
                <a:cxn ang="0">
                  <a:pos x="222" y="69"/>
                </a:cxn>
                <a:cxn ang="0">
                  <a:pos x="136" y="137"/>
                </a:cxn>
                <a:cxn ang="0">
                  <a:pos x="222" y="206"/>
                </a:cxn>
                <a:cxn ang="0">
                  <a:pos x="124" y="159"/>
                </a:cxn>
                <a:cxn ang="0">
                  <a:pos x="112" y="273"/>
                </a:cxn>
                <a:cxn ang="0">
                  <a:pos x="99" y="159"/>
                </a:cxn>
                <a:cxn ang="0">
                  <a:pos x="0" y="206"/>
                </a:cxn>
                <a:cxn ang="0">
                  <a:pos x="87" y="137"/>
                </a:cxn>
                <a:cxn ang="0">
                  <a:pos x="0" y="69"/>
                </a:cxn>
              </a:cxnLst>
              <a:rect l="0" t="0" r="r" b="b"/>
              <a:pathLst>
                <a:path w="223" h="274">
                  <a:moveTo>
                    <a:pt x="0" y="69"/>
                  </a:moveTo>
                  <a:lnTo>
                    <a:pt x="99" y="114"/>
                  </a:lnTo>
                  <a:lnTo>
                    <a:pt x="112" y="0"/>
                  </a:lnTo>
                  <a:lnTo>
                    <a:pt x="124" y="114"/>
                  </a:lnTo>
                  <a:lnTo>
                    <a:pt x="222" y="69"/>
                  </a:lnTo>
                  <a:lnTo>
                    <a:pt x="136" y="137"/>
                  </a:lnTo>
                  <a:lnTo>
                    <a:pt x="222" y="206"/>
                  </a:lnTo>
                  <a:lnTo>
                    <a:pt x="124" y="159"/>
                  </a:lnTo>
                  <a:lnTo>
                    <a:pt x="112" y="273"/>
                  </a:lnTo>
                  <a:lnTo>
                    <a:pt x="99" y="159"/>
                  </a:lnTo>
                  <a:lnTo>
                    <a:pt x="0" y="206"/>
                  </a:lnTo>
                  <a:lnTo>
                    <a:pt x="87" y="137"/>
                  </a:lnTo>
                  <a:lnTo>
                    <a:pt x="0" y="69"/>
                  </a:lnTo>
                </a:path>
              </a:pathLst>
            </a:custGeom>
            <a:solidFill>
              <a:srgbClr val="5A79C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54" name="Freeform 1070"/>
            <p:cNvSpPr>
              <a:spLocks/>
            </p:cNvSpPr>
            <p:nvPr/>
          </p:nvSpPr>
          <p:spPr bwMode="auto">
            <a:xfrm>
              <a:off x="463" y="274"/>
              <a:ext cx="410" cy="376"/>
            </a:xfrm>
            <a:custGeom>
              <a:avLst/>
              <a:gdLst/>
              <a:ahLst/>
              <a:cxnLst>
                <a:cxn ang="0">
                  <a:pos x="167" y="165"/>
                </a:cxn>
                <a:cxn ang="0">
                  <a:pos x="102" y="0"/>
                </a:cxn>
                <a:cxn ang="0">
                  <a:pos x="205" y="141"/>
                </a:cxn>
                <a:cxn ang="0">
                  <a:pos x="305" y="0"/>
                </a:cxn>
                <a:cxn ang="0">
                  <a:pos x="241" y="165"/>
                </a:cxn>
                <a:cxn ang="0">
                  <a:pos x="409" y="188"/>
                </a:cxn>
                <a:cxn ang="0">
                  <a:pos x="240" y="210"/>
                </a:cxn>
                <a:cxn ang="0">
                  <a:pos x="305" y="375"/>
                </a:cxn>
                <a:cxn ang="0">
                  <a:pos x="205" y="234"/>
                </a:cxn>
                <a:cxn ang="0">
                  <a:pos x="102" y="375"/>
                </a:cxn>
                <a:cxn ang="0">
                  <a:pos x="166" y="211"/>
                </a:cxn>
                <a:cxn ang="0">
                  <a:pos x="0" y="188"/>
                </a:cxn>
                <a:cxn ang="0">
                  <a:pos x="167" y="165"/>
                </a:cxn>
              </a:cxnLst>
              <a:rect l="0" t="0" r="r" b="b"/>
              <a:pathLst>
                <a:path w="410" h="376">
                  <a:moveTo>
                    <a:pt x="167" y="165"/>
                  </a:moveTo>
                  <a:lnTo>
                    <a:pt x="102" y="0"/>
                  </a:lnTo>
                  <a:lnTo>
                    <a:pt x="205" y="141"/>
                  </a:lnTo>
                  <a:lnTo>
                    <a:pt x="305" y="0"/>
                  </a:lnTo>
                  <a:lnTo>
                    <a:pt x="241" y="165"/>
                  </a:lnTo>
                  <a:lnTo>
                    <a:pt x="409" y="188"/>
                  </a:lnTo>
                  <a:lnTo>
                    <a:pt x="240" y="210"/>
                  </a:lnTo>
                  <a:lnTo>
                    <a:pt x="305" y="375"/>
                  </a:lnTo>
                  <a:lnTo>
                    <a:pt x="205" y="234"/>
                  </a:lnTo>
                  <a:lnTo>
                    <a:pt x="102" y="375"/>
                  </a:lnTo>
                  <a:lnTo>
                    <a:pt x="166" y="211"/>
                  </a:lnTo>
                  <a:lnTo>
                    <a:pt x="0" y="188"/>
                  </a:lnTo>
                  <a:lnTo>
                    <a:pt x="167" y="165"/>
                  </a:lnTo>
                </a:path>
              </a:pathLst>
            </a:custGeom>
            <a:solidFill>
              <a:srgbClr val="5A79C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55" name="Freeform 1071"/>
            <p:cNvSpPr>
              <a:spLocks/>
            </p:cNvSpPr>
            <p:nvPr/>
          </p:nvSpPr>
          <p:spPr bwMode="auto">
            <a:xfrm>
              <a:off x="562" y="333"/>
              <a:ext cx="211" cy="259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93" y="107"/>
                </a:cxn>
                <a:cxn ang="0">
                  <a:pos x="106" y="0"/>
                </a:cxn>
                <a:cxn ang="0">
                  <a:pos x="118" y="107"/>
                </a:cxn>
                <a:cxn ang="0">
                  <a:pos x="210" y="66"/>
                </a:cxn>
                <a:cxn ang="0">
                  <a:pos x="130" y="130"/>
                </a:cxn>
                <a:cxn ang="0">
                  <a:pos x="210" y="195"/>
                </a:cxn>
                <a:cxn ang="0">
                  <a:pos x="118" y="152"/>
                </a:cxn>
                <a:cxn ang="0">
                  <a:pos x="106" y="259"/>
                </a:cxn>
                <a:cxn ang="0">
                  <a:pos x="93" y="152"/>
                </a:cxn>
                <a:cxn ang="0">
                  <a:pos x="0" y="195"/>
                </a:cxn>
                <a:cxn ang="0">
                  <a:pos x="81" y="130"/>
                </a:cxn>
                <a:cxn ang="0">
                  <a:pos x="0" y="66"/>
                </a:cxn>
              </a:cxnLst>
              <a:rect l="0" t="0" r="r" b="b"/>
              <a:pathLst>
                <a:path w="211" h="260">
                  <a:moveTo>
                    <a:pt x="0" y="66"/>
                  </a:moveTo>
                  <a:lnTo>
                    <a:pt x="93" y="107"/>
                  </a:lnTo>
                  <a:lnTo>
                    <a:pt x="106" y="0"/>
                  </a:lnTo>
                  <a:lnTo>
                    <a:pt x="118" y="107"/>
                  </a:lnTo>
                  <a:lnTo>
                    <a:pt x="210" y="66"/>
                  </a:lnTo>
                  <a:lnTo>
                    <a:pt x="130" y="130"/>
                  </a:lnTo>
                  <a:lnTo>
                    <a:pt x="210" y="195"/>
                  </a:lnTo>
                  <a:lnTo>
                    <a:pt x="118" y="152"/>
                  </a:lnTo>
                  <a:lnTo>
                    <a:pt x="106" y="259"/>
                  </a:lnTo>
                  <a:lnTo>
                    <a:pt x="93" y="152"/>
                  </a:lnTo>
                  <a:lnTo>
                    <a:pt x="0" y="195"/>
                  </a:lnTo>
                  <a:lnTo>
                    <a:pt x="81" y="130"/>
                  </a:lnTo>
                  <a:lnTo>
                    <a:pt x="0" y="66"/>
                  </a:lnTo>
                </a:path>
              </a:pathLst>
            </a:custGeom>
            <a:solidFill>
              <a:srgbClr val="6885C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56" name="Freeform 1072"/>
            <p:cNvSpPr>
              <a:spLocks/>
            </p:cNvSpPr>
            <p:nvPr/>
          </p:nvSpPr>
          <p:spPr bwMode="auto">
            <a:xfrm>
              <a:off x="477" y="287"/>
              <a:ext cx="382" cy="350"/>
            </a:xfrm>
            <a:custGeom>
              <a:avLst/>
              <a:gdLst/>
              <a:ahLst/>
              <a:cxnLst>
                <a:cxn ang="0">
                  <a:pos x="153" y="153"/>
                </a:cxn>
                <a:cxn ang="0">
                  <a:pos x="95" y="0"/>
                </a:cxn>
                <a:cxn ang="0">
                  <a:pos x="191" y="128"/>
                </a:cxn>
                <a:cxn ang="0">
                  <a:pos x="284" y="0"/>
                </a:cxn>
                <a:cxn ang="0">
                  <a:pos x="227" y="153"/>
                </a:cxn>
                <a:cxn ang="0">
                  <a:pos x="381" y="175"/>
                </a:cxn>
                <a:cxn ang="0">
                  <a:pos x="226" y="196"/>
                </a:cxn>
                <a:cxn ang="0">
                  <a:pos x="284" y="349"/>
                </a:cxn>
                <a:cxn ang="0">
                  <a:pos x="191" y="221"/>
                </a:cxn>
                <a:cxn ang="0">
                  <a:pos x="95" y="349"/>
                </a:cxn>
                <a:cxn ang="0">
                  <a:pos x="152" y="198"/>
                </a:cxn>
                <a:cxn ang="0">
                  <a:pos x="0" y="175"/>
                </a:cxn>
                <a:cxn ang="0">
                  <a:pos x="153" y="153"/>
                </a:cxn>
              </a:cxnLst>
              <a:rect l="0" t="0" r="r" b="b"/>
              <a:pathLst>
                <a:path w="382" h="350">
                  <a:moveTo>
                    <a:pt x="153" y="153"/>
                  </a:moveTo>
                  <a:lnTo>
                    <a:pt x="95" y="0"/>
                  </a:lnTo>
                  <a:lnTo>
                    <a:pt x="191" y="128"/>
                  </a:lnTo>
                  <a:lnTo>
                    <a:pt x="284" y="0"/>
                  </a:lnTo>
                  <a:lnTo>
                    <a:pt x="227" y="153"/>
                  </a:lnTo>
                  <a:lnTo>
                    <a:pt x="381" y="175"/>
                  </a:lnTo>
                  <a:lnTo>
                    <a:pt x="226" y="196"/>
                  </a:lnTo>
                  <a:lnTo>
                    <a:pt x="284" y="349"/>
                  </a:lnTo>
                  <a:lnTo>
                    <a:pt x="191" y="221"/>
                  </a:lnTo>
                  <a:lnTo>
                    <a:pt x="95" y="349"/>
                  </a:lnTo>
                  <a:lnTo>
                    <a:pt x="152" y="198"/>
                  </a:lnTo>
                  <a:lnTo>
                    <a:pt x="0" y="175"/>
                  </a:lnTo>
                  <a:lnTo>
                    <a:pt x="153" y="153"/>
                  </a:lnTo>
                </a:path>
              </a:pathLst>
            </a:custGeom>
            <a:solidFill>
              <a:srgbClr val="6885C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57" name="Freeform 1073"/>
            <p:cNvSpPr>
              <a:spLocks/>
            </p:cNvSpPr>
            <p:nvPr/>
          </p:nvSpPr>
          <p:spPr bwMode="auto">
            <a:xfrm>
              <a:off x="568" y="340"/>
              <a:ext cx="199" cy="245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87" y="99"/>
                </a:cxn>
                <a:cxn ang="0">
                  <a:pos x="100" y="0"/>
                </a:cxn>
                <a:cxn ang="0">
                  <a:pos x="111" y="99"/>
                </a:cxn>
                <a:cxn ang="0">
                  <a:pos x="198" y="60"/>
                </a:cxn>
                <a:cxn ang="0">
                  <a:pos x="124" y="122"/>
                </a:cxn>
                <a:cxn ang="0">
                  <a:pos x="198" y="182"/>
                </a:cxn>
                <a:cxn ang="0">
                  <a:pos x="111" y="144"/>
                </a:cxn>
                <a:cxn ang="0">
                  <a:pos x="100" y="244"/>
                </a:cxn>
                <a:cxn ang="0">
                  <a:pos x="87" y="144"/>
                </a:cxn>
                <a:cxn ang="0">
                  <a:pos x="0" y="182"/>
                </a:cxn>
                <a:cxn ang="0">
                  <a:pos x="75" y="122"/>
                </a:cxn>
                <a:cxn ang="0">
                  <a:pos x="0" y="60"/>
                </a:cxn>
              </a:cxnLst>
              <a:rect l="0" t="0" r="r" b="b"/>
              <a:pathLst>
                <a:path w="199" h="245">
                  <a:moveTo>
                    <a:pt x="0" y="60"/>
                  </a:moveTo>
                  <a:lnTo>
                    <a:pt x="87" y="99"/>
                  </a:lnTo>
                  <a:lnTo>
                    <a:pt x="100" y="0"/>
                  </a:lnTo>
                  <a:lnTo>
                    <a:pt x="111" y="99"/>
                  </a:lnTo>
                  <a:lnTo>
                    <a:pt x="198" y="60"/>
                  </a:lnTo>
                  <a:lnTo>
                    <a:pt x="124" y="122"/>
                  </a:lnTo>
                  <a:lnTo>
                    <a:pt x="198" y="182"/>
                  </a:lnTo>
                  <a:lnTo>
                    <a:pt x="111" y="144"/>
                  </a:lnTo>
                  <a:lnTo>
                    <a:pt x="100" y="244"/>
                  </a:lnTo>
                  <a:lnTo>
                    <a:pt x="87" y="144"/>
                  </a:lnTo>
                  <a:lnTo>
                    <a:pt x="0" y="182"/>
                  </a:lnTo>
                  <a:lnTo>
                    <a:pt x="75" y="122"/>
                  </a:lnTo>
                  <a:lnTo>
                    <a:pt x="0" y="60"/>
                  </a:lnTo>
                </a:path>
              </a:pathLst>
            </a:custGeom>
            <a:solidFill>
              <a:srgbClr val="7992C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58" name="Freeform 1074"/>
            <p:cNvSpPr>
              <a:spLocks/>
            </p:cNvSpPr>
            <p:nvPr/>
          </p:nvSpPr>
          <p:spPr bwMode="auto">
            <a:xfrm>
              <a:off x="492" y="302"/>
              <a:ext cx="350" cy="321"/>
            </a:xfrm>
            <a:custGeom>
              <a:avLst/>
              <a:gdLst/>
              <a:ahLst/>
              <a:cxnLst>
                <a:cxn ang="0">
                  <a:pos x="138" y="138"/>
                </a:cxn>
                <a:cxn ang="0">
                  <a:pos x="89" y="0"/>
                </a:cxn>
                <a:cxn ang="0">
                  <a:pos x="176" y="113"/>
                </a:cxn>
                <a:cxn ang="0">
                  <a:pos x="263" y="0"/>
                </a:cxn>
                <a:cxn ang="0">
                  <a:pos x="212" y="138"/>
                </a:cxn>
                <a:cxn ang="0">
                  <a:pos x="350" y="160"/>
                </a:cxn>
                <a:cxn ang="0">
                  <a:pos x="211" y="181"/>
                </a:cxn>
                <a:cxn ang="0">
                  <a:pos x="263" y="319"/>
                </a:cxn>
                <a:cxn ang="0">
                  <a:pos x="176" y="206"/>
                </a:cxn>
                <a:cxn ang="0">
                  <a:pos x="89" y="320"/>
                </a:cxn>
                <a:cxn ang="0">
                  <a:pos x="138" y="182"/>
                </a:cxn>
                <a:cxn ang="0">
                  <a:pos x="0" y="160"/>
                </a:cxn>
                <a:cxn ang="0">
                  <a:pos x="138" y="138"/>
                </a:cxn>
              </a:cxnLst>
              <a:rect l="0" t="0" r="r" b="b"/>
              <a:pathLst>
                <a:path w="351" h="321">
                  <a:moveTo>
                    <a:pt x="138" y="138"/>
                  </a:moveTo>
                  <a:lnTo>
                    <a:pt x="89" y="0"/>
                  </a:lnTo>
                  <a:lnTo>
                    <a:pt x="176" y="113"/>
                  </a:lnTo>
                  <a:lnTo>
                    <a:pt x="263" y="0"/>
                  </a:lnTo>
                  <a:lnTo>
                    <a:pt x="212" y="138"/>
                  </a:lnTo>
                  <a:lnTo>
                    <a:pt x="350" y="160"/>
                  </a:lnTo>
                  <a:lnTo>
                    <a:pt x="211" y="181"/>
                  </a:lnTo>
                  <a:lnTo>
                    <a:pt x="263" y="319"/>
                  </a:lnTo>
                  <a:lnTo>
                    <a:pt x="176" y="206"/>
                  </a:lnTo>
                  <a:lnTo>
                    <a:pt x="89" y="320"/>
                  </a:lnTo>
                  <a:lnTo>
                    <a:pt x="138" y="182"/>
                  </a:lnTo>
                  <a:lnTo>
                    <a:pt x="0" y="160"/>
                  </a:lnTo>
                  <a:lnTo>
                    <a:pt x="138" y="138"/>
                  </a:lnTo>
                </a:path>
              </a:pathLst>
            </a:custGeom>
            <a:solidFill>
              <a:srgbClr val="7992C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59" name="Freeform 1075"/>
            <p:cNvSpPr>
              <a:spLocks/>
            </p:cNvSpPr>
            <p:nvPr/>
          </p:nvSpPr>
          <p:spPr bwMode="auto">
            <a:xfrm>
              <a:off x="574" y="347"/>
              <a:ext cx="186" cy="231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81" y="92"/>
                </a:cxn>
                <a:cxn ang="0">
                  <a:pos x="94" y="0"/>
                </a:cxn>
                <a:cxn ang="0">
                  <a:pos x="105" y="92"/>
                </a:cxn>
                <a:cxn ang="0">
                  <a:pos x="186" y="58"/>
                </a:cxn>
                <a:cxn ang="0">
                  <a:pos x="118" y="115"/>
                </a:cxn>
                <a:cxn ang="0">
                  <a:pos x="186" y="173"/>
                </a:cxn>
                <a:cxn ang="0">
                  <a:pos x="105" y="137"/>
                </a:cxn>
                <a:cxn ang="0">
                  <a:pos x="94" y="230"/>
                </a:cxn>
                <a:cxn ang="0">
                  <a:pos x="81" y="137"/>
                </a:cxn>
                <a:cxn ang="0">
                  <a:pos x="0" y="173"/>
                </a:cxn>
                <a:cxn ang="0">
                  <a:pos x="69" y="115"/>
                </a:cxn>
                <a:cxn ang="0">
                  <a:pos x="0" y="58"/>
                </a:cxn>
              </a:cxnLst>
              <a:rect l="0" t="0" r="r" b="b"/>
              <a:pathLst>
                <a:path w="187" h="231">
                  <a:moveTo>
                    <a:pt x="0" y="58"/>
                  </a:moveTo>
                  <a:lnTo>
                    <a:pt x="81" y="92"/>
                  </a:lnTo>
                  <a:lnTo>
                    <a:pt x="94" y="0"/>
                  </a:lnTo>
                  <a:lnTo>
                    <a:pt x="105" y="92"/>
                  </a:lnTo>
                  <a:lnTo>
                    <a:pt x="186" y="58"/>
                  </a:lnTo>
                  <a:lnTo>
                    <a:pt x="118" y="115"/>
                  </a:lnTo>
                  <a:lnTo>
                    <a:pt x="186" y="173"/>
                  </a:lnTo>
                  <a:lnTo>
                    <a:pt x="105" y="137"/>
                  </a:lnTo>
                  <a:lnTo>
                    <a:pt x="94" y="230"/>
                  </a:lnTo>
                  <a:lnTo>
                    <a:pt x="81" y="137"/>
                  </a:lnTo>
                  <a:lnTo>
                    <a:pt x="0" y="173"/>
                  </a:lnTo>
                  <a:lnTo>
                    <a:pt x="69" y="115"/>
                  </a:lnTo>
                  <a:lnTo>
                    <a:pt x="0" y="58"/>
                  </a:lnTo>
                </a:path>
              </a:pathLst>
            </a:custGeom>
            <a:solidFill>
              <a:srgbClr val="8BA0C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60" name="Freeform 1076"/>
            <p:cNvSpPr>
              <a:spLocks/>
            </p:cNvSpPr>
            <p:nvPr/>
          </p:nvSpPr>
          <p:spPr bwMode="auto">
            <a:xfrm>
              <a:off x="507" y="314"/>
              <a:ext cx="320" cy="296"/>
            </a:xfrm>
            <a:custGeom>
              <a:avLst/>
              <a:gdLst/>
              <a:ahLst/>
              <a:cxnLst>
                <a:cxn ang="0">
                  <a:pos x="123" y="125"/>
                </a:cxn>
                <a:cxn ang="0">
                  <a:pos x="81" y="0"/>
                </a:cxn>
                <a:cxn ang="0">
                  <a:pos x="161" y="100"/>
                </a:cxn>
                <a:cxn ang="0">
                  <a:pos x="240" y="0"/>
                </a:cxn>
                <a:cxn ang="0">
                  <a:pos x="197" y="125"/>
                </a:cxn>
                <a:cxn ang="0">
                  <a:pos x="321" y="147"/>
                </a:cxn>
                <a:cxn ang="0">
                  <a:pos x="196" y="168"/>
                </a:cxn>
                <a:cxn ang="0">
                  <a:pos x="240" y="293"/>
                </a:cxn>
                <a:cxn ang="0">
                  <a:pos x="161" y="193"/>
                </a:cxn>
                <a:cxn ang="0">
                  <a:pos x="81" y="294"/>
                </a:cxn>
                <a:cxn ang="0">
                  <a:pos x="122" y="170"/>
                </a:cxn>
                <a:cxn ang="0">
                  <a:pos x="0" y="147"/>
                </a:cxn>
                <a:cxn ang="0">
                  <a:pos x="123" y="125"/>
                </a:cxn>
              </a:cxnLst>
              <a:rect l="0" t="0" r="r" b="b"/>
              <a:pathLst>
                <a:path w="322" h="295">
                  <a:moveTo>
                    <a:pt x="123" y="125"/>
                  </a:moveTo>
                  <a:lnTo>
                    <a:pt x="81" y="0"/>
                  </a:lnTo>
                  <a:lnTo>
                    <a:pt x="161" y="100"/>
                  </a:lnTo>
                  <a:lnTo>
                    <a:pt x="240" y="0"/>
                  </a:lnTo>
                  <a:lnTo>
                    <a:pt x="197" y="125"/>
                  </a:lnTo>
                  <a:lnTo>
                    <a:pt x="321" y="147"/>
                  </a:lnTo>
                  <a:lnTo>
                    <a:pt x="196" y="168"/>
                  </a:lnTo>
                  <a:lnTo>
                    <a:pt x="240" y="293"/>
                  </a:lnTo>
                  <a:lnTo>
                    <a:pt x="161" y="193"/>
                  </a:lnTo>
                  <a:lnTo>
                    <a:pt x="81" y="294"/>
                  </a:lnTo>
                  <a:lnTo>
                    <a:pt x="122" y="170"/>
                  </a:lnTo>
                  <a:lnTo>
                    <a:pt x="0" y="147"/>
                  </a:lnTo>
                  <a:lnTo>
                    <a:pt x="123" y="125"/>
                  </a:lnTo>
                </a:path>
              </a:pathLst>
            </a:custGeom>
            <a:solidFill>
              <a:srgbClr val="8BA0C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61" name="Freeform 1077"/>
            <p:cNvSpPr>
              <a:spLocks/>
            </p:cNvSpPr>
            <p:nvPr/>
          </p:nvSpPr>
          <p:spPr bwMode="auto">
            <a:xfrm>
              <a:off x="580" y="354"/>
              <a:ext cx="177" cy="217"/>
            </a:xfrm>
            <a:custGeom>
              <a:avLst/>
              <a:gdLst/>
              <a:ahLst/>
              <a:cxnLst>
                <a:cxn ang="0">
                  <a:pos x="0" y="55"/>
                </a:cxn>
                <a:cxn ang="0">
                  <a:pos x="76" y="85"/>
                </a:cxn>
                <a:cxn ang="0">
                  <a:pos x="88" y="0"/>
                </a:cxn>
                <a:cxn ang="0">
                  <a:pos x="99" y="85"/>
                </a:cxn>
                <a:cxn ang="0">
                  <a:pos x="174" y="53"/>
                </a:cxn>
                <a:cxn ang="0">
                  <a:pos x="112" y="108"/>
                </a:cxn>
                <a:cxn ang="0">
                  <a:pos x="175" y="161"/>
                </a:cxn>
                <a:cxn ang="0">
                  <a:pos x="99" y="130"/>
                </a:cxn>
                <a:cxn ang="0">
                  <a:pos x="88" y="216"/>
                </a:cxn>
                <a:cxn ang="0">
                  <a:pos x="76" y="130"/>
                </a:cxn>
                <a:cxn ang="0">
                  <a:pos x="0" y="161"/>
                </a:cxn>
                <a:cxn ang="0">
                  <a:pos x="63" y="108"/>
                </a:cxn>
                <a:cxn ang="0">
                  <a:pos x="0" y="55"/>
                </a:cxn>
              </a:cxnLst>
              <a:rect l="0" t="0" r="r" b="b"/>
              <a:pathLst>
                <a:path w="176" h="217">
                  <a:moveTo>
                    <a:pt x="0" y="55"/>
                  </a:moveTo>
                  <a:lnTo>
                    <a:pt x="76" y="85"/>
                  </a:lnTo>
                  <a:lnTo>
                    <a:pt x="88" y="0"/>
                  </a:lnTo>
                  <a:lnTo>
                    <a:pt x="99" y="85"/>
                  </a:lnTo>
                  <a:lnTo>
                    <a:pt x="174" y="53"/>
                  </a:lnTo>
                  <a:lnTo>
                    <a:pt x="112" y="108"/>
                  </a:lnTo>
                  <a:lnTo>
                    <a:pt x="175" y="161"/>
                  </a:lnTo>
                  <a:lnTo>
                    <a:pt x="99" y="130"/>
                  </a:lnTo>
                  <a:lnTo>
                    <a:pt x="88" y="216"/>
                  </a:lnTo>
                  <a:lnTo>
                    <a:pt x="76" y="130"/>
                  </a:lnTo>
                  <a:lnTo>
                    <a:pt x="0" y="161"/>
                  </a:lnTo>
                  <a:lnTo>
                    <a:pt x="63" y="108"/>
                  </a:lnTo>
                  <a:lnTo>
                    <a:pt x="0" y="55"/>
                  </a:lnTo>
                </a:path>
              </a:pathLst>
            </a:custGeom>
            <a:solidFill>
              <a:srgbClr val="A0B0C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62" name="Freeform 1078"/>
            <p:cNvSpPr>
              <a:spLocks/>
            </p:cNvSpPr>
            <p:nvPr/>
          </p:nvSpPr>
          <p:spPr bwMode="auto">
            <a:xfrm>
              <a:off x="521" y="327"/>
              <a:ext cx="292" cy="270"/>
            </a:xfrm>
            <a:custGeom>
              <a:avLst/>
              <a:gdLst/>
              <a:ahLst/>
              <a:cxnLst>
                <a:cxn ang="0">
                  <a:pos x="109" y="112"/>
                </a:cxn>
                <a:cxn ang="0">
                  <a:pos x="74" y="0"/>
                </a:cxn>
                <a:cxn ang="0">
                  <a:pos x="147" y="87"/>
                </a:cxn>
                <a:cxn ang="0">
                  <a:pos x="219" y="0"/>
                </a:cxn>
                <a:cxn ang="0">
                  <a:pos x="183" y="112"/>
                </a:cxn>
                <a:cxn ang="0">
                  <a:pos x="293" y="134"/>
                </a:cxn>
                <a:cxn ang="0">
                  <a:pos x="182" y="155"/>
                </a:cxn>
                <a:cxn ang="0">
                  <a:pos x="219" y="267"/>
                </a:cxn>
                <a:cxn ang="0">
                  <a:pos x="147" y="180"/>
                </a:cxn>
                <a:cxn ang="0">
                  <a:pos x="74" y="268"/>
                </a:cxn>
                <a:cxn ang="0">
                  <a:pos x="108" y="157"/>
                </a:cxn>
                <a:cxn ang="0">
                  <a:pos x="0" y="134"/>
                </a:cxn>
                <a:cxn ang="0">
                  <a:pos x="109" y="112"/>
                </a:cxn>
              </a:cxnLst>
              <a:rect l="0" t="0" r="r" b="b"/>
              <a:pathLst>
                <a:path w="294" h="269">
                  <a:moveTo>
                    <a:pt x="109" y="112"/>
                  </a:moveTo>
                  <a:lnTo>
                    <a:pt x="74" y="0"/>
                  </a:lnTo>
                  <a:lnTo>
                    <a:pt x="147" y="87"/>
                  </a:lnTo>
                  <a:lnTo>
                    <a:pt x="219" y="0"/>
                  </a:lnTo>
                  <a:lnTo>
                    <a:pt x="183" y="112"/>
                  </a:lnTo>
                  <a:lnTo>
                    <a:pt x="293" y="134"/>
                  </a:lnTo>
                  <a:lnTo>
                    <a:pt x="182" y="155"/>
                  </a:lnTo>
                  <a:lnTo>
                    <a:pt x="219" y="267"/>
                  </a:lnTo>
                  <a:lnTo>
                    <a:pt x="147" y="180"/>
                  </a:lnTo>
                  <a:lnTo>
                    <a:pt x="74" y="268"/>
                  </a:lnTo>
                  <a:lnTo>
                    <a:pt x="108" y="157"/>
                  </a:lnTo>
                  <a:lnTo>
                    <a:pt x="0" y="134"/>
                  </a:lnTo>
                  <a:lnTo>
                    <a:pt x="109" y="112"/>
                  </a:lnTo>
                </a:path>
              </a:pathLst>
            </a:custGeom>
            <a:solidFill>
              <a:srgbClr val="A0B0C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63" name="Freeform 1079"/>
            <p:cNvSpPr>
              <a:spLocks/>
            </p:cNvSpPr>
            <p:nvPr/>
          </p:nvSpPr>
          <p:spPr bwMode="auto">
            <a:xfrm>
              <a:off x="586" y="361"/>
              <a:ext cx="164" cy="203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70" y="78"/>
                </a:cxn>
                <a:cxn ang="0">
                  <a:pos x="82" y="0"/>
                </a:cxn>
                <a:cxn ang="0">
                  <a:pos x="93" y="78"/>
                </a:cxn>
                <a:cxn ang="0">
                  <a:pos x="162" y="51"/>
                </a:cxn>
                <a:cxn ang="0">
                  <a:pos x="106" y="101"/>
                </a:cxn>
                <a:cxn ang="0">
                  <a:pos x="163" y="150"/>
                </a:cxn>
                <a:cxn ang="0">
                  <a:pos x="93" y="123"/>
                </a:cxn>
                <a:cxn ang="0">
                  <a:pos x="82" y="201"/>
                </a:cxn>
                <a:cxn ang="0">
                  <a:pos x="70" y="123"/>
                </a:cxn>
                <a:cxn ang="0">
                  <a:pos x="0" y="150"/>
                </a:cxn>
                <a:cxn ang="0">
                  <a:pos x="57" y="101"/>
                </a:cxn>
                <a:cxn ang="0">
                  <a:pos x="0" y="51"/>
                </a:cxn>
              </a:cxnLst>
              <a:rect l="0" t="0" r="r" b="b"/>
              <a:pathLst>
                <a:path w="164" h="202">
                  <a:moveTo>
                    <a:pt x="0" y="51"/>
                  </a:moveTo>
                  <a:lnTo>
                    <a:pt x="70" y="78"/>
                  </a:lnTo>
                  <a:lnTo>
                    <a:pt x="82" y="0"/>
                  </a:lnTo>
                  <a:lnTo>
                    <a:pt x="93" y="78"/>
                  </a:lnTo>
                  <a:lnTo>
                    <a:pt x="162" y="51"/>
                  </a:lnTo>
                  <a:lnTo>
                    <a:pt x="106" y="101"/>
                  </a:lnTo>
                  <a:lnTo>
                    <a:pt x="163" y="150"/>
                  </a:lnTo>
                  <a:lnTo>
                    <a:pt x="93" y="123"/>
                  </a:lnTo>
                  <a:lnTo>
                    <a:pt x="82" y="201"/>
                  </a:lnTo>
                  <a:lnTo>
                    <a:pt x="70" y="123"/>
                  </a:lnTo>
                  <a:lnTo>
                    <a:pt x="0" y="150"/>
                  </a:lnTo>
                  <a:lnTo>
                    <a:pt x="57" y="101"/>
                  </a:lnTo>
                  <a:lnTo>
                    <a:pt x="0" y="51"/>
                  </a:lnTo>
                </a:path>
              </a:pathLst>
            </a:custGeom>
            <a:solidFill>
              <a:srgbClr val="B9C2D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64" name="Freeform 1080"/>
            <p:cNvSpPr>
              <a:spLocks/>
            </p:cNvSpPr>
            <p:nvPr/>
          </p:nvSpPr>
          <p:spPr bwMode="auto">
            <a:xfrm>
              <a:off x="535" y="342"/>
              <a:ext cx="264" cy="241"/>
            </a:xfrm>
            <a:custGeom>
              <a:avLst/>
              <a:gdLst/>
              <a:ahLst/>
              <a:cxnLst>
                <a:cxn ang="0">
                  <a:pos x="95" y="99"/>
                </a:cxn>
                <a:cxn ang="0">
                  <a:pos x="67" y="0"/>
                </a:cxn>
                <a:cxn ang="0">
                  <a:pos x="133" y="75"/>
                </a:cxn>
                <a:cxn ang="0">
                  <a:pos x="199" y="0"/>
                </a:cxn>
                <a:cxn ang="0">
                  <a:pos x="169" y="99"/>
                </a:cxn>
                <a:cxn ang="0">
                  <a:pos x="264" y="121"/>
                </a:cxn>
                <a:cxn ang="0">
                  <a:pos x="168" y="142"/>
                </a:cxn>
                <a:cxn ang="0">
                  <a:pos x="199" y="241"/>
                </a:cxn>
                <a:cxn ang="0">
                  <a:pos x="133" y="166"/>
                </a:cxn>
                <a:cxn ang="0">
                  <a:pos x="67" y="241"/>
                </a:cxn>
                <a:cxn ang="0">
                  <a:pos x="95" y="143"/>
                </a:cxn>
                <a:cxn ang="0">
                  <a:pos x="0" y="121"/>
                </a:cxn>
                <a:cxn ang="0">
                  <a:pos x="95" y="99"/>
                </a:cxn>
              </a:cxnLst>
              <a:rect l="0" t="0" r="r" b="b"/>
              <a:pathLst>
                <a:path w="265" h="242">
                  <a:moveTo>
                    <a:pt x="95" y="99"/>
                  </a:moveTo>
                  <a:lnTo>
                    <a:pt x="67" y="0"/>
                  </a:lnTo>
                  <a:lnTo>
                    <a:pt x="133" y="75"/>
                  </a:lnTo>
                  <a:lnTo>
                    <a:pt x="199" y="0"/>
                  </a:lnTo>
                  <a:lnTo>
                    <a:pt x="169" y="99"/>
                  </a:lnTo>
                  <a:lnTo>
                    <a:pt x="264" y="121"/>
                  </a:lnTo>
                  <a:lnTo>
                    <a:pt x="168" y="142"/>
                  </a:lnTo>
                  <a:lnTo>
                    <a:pt x="199" y="241"/>
                  </a:lnTo>
                  <a:lnTo>
                    <a:pt x="133" y="166"/>
                  </a:lnTo>
                  <a:lnTo>
                    <a:pt x="67" y="241"/>
                  </a:lnTo>
                  <a:lnTo>
                    <a:pt x="95" y="143"/>
                  </a:lnTo>
                  <a:lnTo>
                    <a:pt x="0" y="121"/>
                  </a:lnTo>
                  <a:lnTo>
                    <a:pt x="95" y="99"/>
                  </a:lnTo>
                </a:path>
              </a:pathLst>
            </a:custGeom>
            <a:solidFill>
              <a:srgbClr val="B9C2D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65" name="Freeform 1081"/>
            <p:cNvSpPr>
              <a:spLocks/>
            </p:cNvSpPr>
            <p:nvPr/>
          </p:nvSpPr>
          <p:spPr bwMode="auto">
            <a:xfrm>
              <a:off x="592" y="367"/>
              <a:ext cx="152" cy="187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64" y="71"/>
                </a:cxn>
                <a:cxn ang="0">
                  <a:pos x="76" y="0"/>
                </a:cxn>
                <a:cxn ang="0">
                  <a:pos x="87" y="71"/>
                </a:cxn>
                <a:cxn ang="0">
                  <a:pos x="151" y="48"/>
                </a:cxn>
                <a:cxn ang="0">
                  <a:pos x="100" y="94"/>
                </a:cxn>
                <a:cxn ang="0">
                  <a:pos x="151" y="141"/>
                </a:cxn>
                <a:cxn ang="0">
                  <a:pos x="87" y="116"/>
                </a:cxn>
                <a:cxn ang="0">
                  <a:pos x="76" y="187"/>
                </a:cxn>
                <a:cxn ang="0">
                  <a:pos x="64" y="116"/>
                </a:cxn>
                <a:cxn ang="0">
                  <a:pos x="0" y="141"/>
                </a:cxn>
                <a:cxn ang="0">
                  <a:pos x="51" y="94"/>
                </a:cxn>
                <a:cxn ang="0">
                  <a:pos x="0" y="48"/>
                </a:cxn>
              </a:cxnLst>
              <a:rect l="0" t="0" r="r" b="b"/>
              <a:pathLst>
                <a:path w="152" h="188">
                  <a:moveTo>
                    <a:pt x="0" y="48"/>
                  </a:moveTo>
                  <a:lnTo>
                    <a:pt x="64" y="71"/>
                  </a:lnTo>
                  <a:lnTo>
                    <a:pt x="76" y="0"/>
                  </a:lnTo>
                  <a:lnTo>
                    <a:pt x="87" y="71"/>
                  </a:lnTo>
                  <a:lnTo>
                    <a:pt x="151" y="48"/>
                  </a:lnTo>
                  <a:lnTo>
                    <a:pt x="100" y="94"/>
                  </a:lnTo>
                  <a:lnTo>
                    <a:pt x="151" y="141"/>
                  </a:lnTo>
                  <a:lnTo>
                    <a:pt x="87" y="116"/>
                  </a:lnTo>
                  <a:lnTo>
                    <a:pt x="76" y="187"/>
                  </a:lnTo>
                  <a:lnTo>
                    <a:pt x="64" y="116"/>
                  </a:lnTo>
                  <a:lnTo>
                    <a:pt x="0" y="141"/>
                  </a:lnTo>
                  <a:lnTo>
                    <a:pt x="51" y="94"/>
                  </a:lnTo>
                  <a:lnTo>
                    <a:pt x="0" y="48"/>
                  </a:lnTo>
                </a:path>
              </a:pathLst>
            </a:custGeom>
            <a:solidFill>
              <a:srgbClr val="D9D9D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66" name="Freeform 1082"/>
            <p:cNvSpPr>
              <a:spLocks/>
            </p:cNvSpPr>
            <p:nvPr/>
          </p:nvSpPr>
          <p:spPr bwMode="auto">
            <a:xfrm>
              <a:off x="550" y="354"/>
              <a:ext cx="234" cy="216"/>
            </a:xfrm>
            <a:custGeom>
              <a:avLst/>
              <a:gdLst/>
              <a:ahLst/>
              <a:cxnLst>
                <a:cxn ang="0">
                  <a:pos x="80" y="86"/>
                </a:cxn>
                <a:cxn ang="0">
                  <a:pos x="58" y="0"/>
                </a:cxn>
                <a:cxn ang="0">
                  <a:pos x="118" y="62"/>
                </a:cxn>
                <a:cxn ang="0">
                  <a:pos x="175" y="0"/>
                </a:cxn>
                <a:cxn ang="0">
                  <a:pos x="154" y="86"/>
                </a:cxn>
                <a:cxn ang="0">
                  <a:pos x="235" y="108"/>
                </a:cxn>
                <a:cxn ang="0">
                  <a:pos x="153" y="129"/>
                </a:cxn>
                <a:cxn ang="0">
                  <a:pos x="175" y="215"/>
                </a:cxn>
                <a:cxn ang="0">
                  <a:pos x="118" y="153"/>
                </a:cxn>
                <a:cxn ang="0">
                  <a:pos x="58" y="215"/>
                </a:cxn>
                <a:cxn ang="0">
                  <a:pos x="80" y="130"/>
                </a:cxn>
                <a:cxn ang="0">
                  <a:pos x="0" y="108"/>
                </a:cxn>
                <a:cxn ang="0">
                  <a:pos x="80" y="86"/>
                </a:cxn>
              </a:cxnLst>
              <a:rect l="0" t="0" r="r" b="b"/>
              <a:pathLst>
                <a:path w="236" h="216">
                  <a:moveTo>
                    <a:pt x="80" y="86"/>
                  </a:moveTo>
                  <a:lnTo>
                    <a:pt x="58" y="0"/>
                  </a:lnTo>
                  <a:lnTo>
                    <a:pt x="118" y="62"/>
                  </a:lnTo>
                  <a:lnTo>
                    <a:pt x="175" y="0"/>
                  </a:lnTo>
                  <a:lnTo>
                    <a:pt x="154" y="86"/>
                  </a:lnTo>
                  <a:lnTo>
                    <a:pt x="235" y="108"/>
                  </a:lnTo>
                  <a:lnTo>
                    <a:pt x="153" y="129"/>
                  </a:lnTo>
                  <a:lnTo>
                    <a:pt x="175" y="215"/>
                  </a:lnTo>
                  <a:lnTo>
                    <a:pt x="118" y="153"/>
                  </a:lnTo>
                  <a:lnTo>
                    <a:pt x="58" y="215"/>
                  </a:lnTo>
                  <a:lnTo>
                    <a:pt x="80" y="130"/>
                  </a:lnTo>
                  <a:lnTo>
                    <a:pt x="0" y="108"/>
                  </a:lnTo>
                  <a:lnTo>
                    <a:pt x="80" y="86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267" name="Freeform 1083"/>
            <p:cNvSpPr>
              <a:spLocks/>
            </p:cNvSpPr>
            <p:nvPr/>
          </p:nvSpPr>
          <p:spPr bwMode="auto">
            <a:xfrm>
              <a:off x="599" y="376"/>
              <a:ext cx="139" cy="173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58" y="63"/>
                </a:cxn>
                <a:cxn ang="0">
                  <a:pos x="70" y="0"/>
                </a:cxn>
                <a:cxn ang="0">
                  <a:pos x="81" y="63"/>
                </a:cxn>
                <a:cxn ang="0">
                  <a:pos x="139" y="42"/>
                </a:cxn>
                <a:cxn ang="0">
                  <a:pos x="94" y="86"/>
                </a:cxn>
                <a:cxn ang="0">
                  <a:pos x="139" y="128"/>
                </a:cxn>
                <a:cxn ang="0">
                  <a:pos x="81" y="108"/>
                </a:cxn>
                <a:cxn ang="0">
                  <a:pos x="70" y="172"/>
                </a:cxn>
                <a:cxn ang="0">
                  <a:pos x="58" y="108"/>
                </a:cxn>
                <a:cxn ang="0">
                  <a:pos x="0" y="128"/>
                </a:cxn>
                <a:cxn ang="0">
                  <a:pos x="45" y="86"/>
                </a:cxn>
                <a:cxn ang="0">
                  <a:pos x="0" y="42"/>
                </a:cxn>
              </a:cxnLst>
              <a:rect l="0" t="0" r="r" b="b"/>
              <a:pathLst>
                <a:path w="140" h="173">
                  <a:moveTo>
                    <a:pt x="0" y="42"/>
                  </a:moveTo>
                  <a:lnTo>
                    <a:pt x="58" y="63"/>
                  </a:lnTo>
                  <a:lnTo>
                    <a:pt x="70" y="0"/>
                  </a:lnTo>
                  <a:lnTo>
                    <a:pt x="81" y="63"/>
                  </a:lnTo>
                  <a:lnTo>
                    <a:pt x="139" y="42"/>
                  </a:lnTo>
                  <a:lnTo>
                    <a:pt x="94" y="86"/>
                  </a:lnTo>
                  <a:lnTo>
                    <a:pt x="139" y="128"/>
                  </a:lnTo>
                  <a:lnTo>
                    <a:pt x="81" y="108"/>
                  </a:lnTo>
                  <a:lnTo>
                    <a:pt x="70" y="172"/>
                  </a:lnTo>
                  <a:lnTo>
                    <a:pt x="58" y="108"/>
                  </a:lnTo>
                  <a:lnTo>
                    <a:pt x="0" y="128"/>
                  </a:lnTo>
                  <a:lnTo>
                    <a:pt x="45" y="86"/>
                  </a:lnTo>
                  <a:lnTo>
                    <a:pt x="0" y="42"/>
                  </a:lnTo>
                </a:path>
              </a:pathLst>
            </a:custGeom>
            <a:solidFill>
              <a:srgbClr val="F9F9F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94268" name="Rectangle 1084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457200"/>
            <a:ext cx="77724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108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pull dir="ru"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i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i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VNI-Vari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i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VNI-Vari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i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VNI-Vari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i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VNI-Vari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i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VNI-Vari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i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VNI-Vari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i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VNI-Vari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i="1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VNI-Vari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pitchFamily="2" charset="2"/>
        <a:buChar char="u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Monotype Sorts" pitchFamily="2" charset="2"/>
        <a:buChar char="u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pitchFamily="2" charset="2"/>
        <a:buChar char="u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Monotype Sorts" pitchFamily="2" charset="2"/>
        <a:buChar char="u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pitchFamily="2" charset="2"/>
        <a:buChar char="u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pitchFamily="2" charset="2"/>
        <a:buChar char="u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pitchFamily="2" charset="2"/>
        <a:buChar char="u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pitchFamily="2" charset="2"/>
        <a:buChar char="u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pitchFamily="2" charset="2"/>
        <a:buChar char="u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0070C0"/>
                </a:solidFill>
              </a:rPr>
              <a:t>HỘI CHỨNG VÀNG DA</a:t>
            </a:r>
            <a:endParaRPr lang="en-US" sz="6000" dirty="0">
              <a:solidFill>
                <a:srgbClr val="0070C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438400" y="3505200"/>
            <a:ext cx="4191000" cy="1143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BS. LÊ ĐÌNH QUANG</a:t>
            </a:r>
          </a:p>
          <a:p>
            <a:r>
              <a:rPr lang="en-US" sz="2000" dirty="0" err="1" smtClean="0"/>
              <a:t>Bộ</a:t>
            </a:r>
            <a:r>
              <a:rPr lang="en-US" sz="2000" dirty="0" smtClean="0"/>
              <a:t> </a:t>
            </a:r>
            <a:r>
              <a:rPr lang="en-US" sz="2000" dirty="0" err="1" smtClean="0"/>
              <a:t>môn</a:t>
            </a:r>
            <a:r>
              <a:rPr lang="en-US" sz="2000" dirty="0" smtClean="0"/>
              <a:t> </a:t>
            </a:r>
            <a:r>
              <a:rPr lang="en-US" sz="2000" dirty="0" err="1" smtClean="0"/>
              <a:t>Nội</a:t>
            </a:r>
            <a:r>
              <a:rPr lang="en-US" sz="2000" dirty="0" smtClean="0"/>
              <a:t> ĐHYD TPHCM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81000" y="152400"/>
            <a:ext cx="1447800" cy="16002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1" i="0" u="none" strike="noStrike" cap="none" normalizeH="0" baseline="0" smtClean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NI-Helve" pitchFamily="2" charset="0"/>
            </a:endParaRPr>
          </a:p>
        </p:txBody>
      </p:sp>
      <p:sp>
        <p:nvSpPr>
          <p:cNvPr id="181250" name="Rectangle 2"/>
          <p:cNvSpPr>
            <a:spLocks noChangeArrowheads="1"/>
          </p:cNvSpPr>
          <p:nvPr/>
        </p:nvSpPr>
        <p:spPr bwMode="auto">
          <a:xfrm>
            <a:off x="1" y="533400"/>
            <a:ext cx="9144000" cy="7700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400" b="1" dirty="0" err="1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Nguyên</a:t>
            </a:r>
            <a:r>
              <a:rPr lang="en-US" sz="4400" b="1" dirty="0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nhân</a:t>
            </a:r>
            <a:r>
              <a:rPr lang="en-US" sz="4400" b="1" dirty="0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 (2): </a:t>
            </a:r>
            <a:r>
              <a:rPr lang="en-US" sz="4400" b="1" dirty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VD </a:t>
            </a:r>
            <a:r>
              <a:rPr lang="en-US" sz="4400" b="1" dirty="0" err="1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tại</a:t>
            </a:r>
            <a:r>
              <a:rPr lang="en-US" sz="4400" b="1" dirty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gan</a:t>
            </a:r>
            <a:endParaRPr lang="en-US" sz="4400" b="1" dirty="0">
              <a:solidFill>
                <a:srgbClr val="FF0000"/>
              </a:solidFill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181251" name="Text Box 3"/>
          <p:cNvSpPr txBox="1">
            <a:spLocks noChangeArrowheads="1"/>
          </p:cNvSpPr>
          <p:nvPr/>
        </p:nvSpPr>
        <p:spPr bwMode="auto">
          <a:xfrm>
            <a:off x="2057400" y="1828800"/>
            <a:ext cx="548640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  <a:defRPr/>
            </a:pPr>
            <a:r>
              <a:rPr lang="en-US" sz="3300" b="1" dirty="0" err="1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Xơ</a:t>
            </a:r>
            <a:r>
              <a:rPr lang="en-US" sz="3300" b="1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3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gan</a:t>
            </a:r>
            <a:endParaRPr lang="en-US" sz="3300" b="1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  <a:p>
            <a:pPr algn="l">
              <a:spcBef>
                <a:spcPct val="50000"/>
              </a:spcBef>
              <a:buFontTx/>
              <a:buChar char="•"/>
              <a:defRPr/>
            </a:pPr>
            <a:r>
              <a:rPr lang="en-US" sz="33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3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Viêm</a:t>
            </a:r>
            <a:r>
              <a:rPr lang="en-US" sz="33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3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gan</a:t>
            </a:r>
            <a:r>
              <a:rPr lang="en-US" sz="33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(</a:t>
            </a:r>
            <a:r>
              <a:rPr lang="en-US" sz="33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cấp</a:t>
            </a:r>
            <a:r>
              <a:rPr lang="en-US" sz="33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/ </a:t>
            </a:r>
            <a:r>
              <a:rPr lang="en-US" sz="33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mạn</a:t>
            </a:r>
            <a:r>
              <a:rPr lang="en-US" sz="33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 algn="l">
              <a:spcBef>
                <a:spcPct val="50000"/>
              </a:spcBef>
              <a:buFontTx/>
              <a:buChar char="•"/>
              <a:defRPr/>
            </a:pPr>
            <a:r>
              <a:rPr lang="en-US" sz="33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K </a:t>
            </a:r>
            <a:r>
              <a:rPr lang="en-US" sz="33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gan</a:t>
            </a:r>
            <a:r>
              <a:rPr lang="en-US" sz="33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3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đa</a:t>
            </a:r>
            <a:r>
              <a:rPr lang="en-US" sz="33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ổ</a:t>
            </a:r>
          </a:p>
          <a:p>
            <a:pPr algn="l">
              <a:spcBef>
                <a:spcPct val="50000"/>
              </a:spcBef>
              <a:buFontTx/>
              <a:buChar char="•"/>
              <a:defRPr/>
            </a:pPr>
            <a:r>
              <a:rPr lang="en-US" sz="33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3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Áp</a:t>
            </a:r>
            <a:r>
              <a:rPr lang="en-US" sz="33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3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xe</a:t>
            </a:r>
            <a:r>
              <a:rPr lang="en-US" sz="33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3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gan</a:t>
            </a:r>
            <a:r>
              <a:rPr lang="en-US" sz="33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3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đa</a:t>
            </a:r>
            <a:r>
              <a:rPr lang="en-US" sz="33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ổ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81000" y="152400"/>
            <a:ext cx="1219200" cy="16002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1" i="0" u="none" strike="noStrike" cap="none" normalizeH="0" baseline="0" smtClean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NI-Helve" pitchFamily="2" charset="0"/>
            </a:endParaRPr>
          </a:p>
        </p:txBody>
      </p:sp>
      <p:sp>
        <p:nvSpPr>
          <p:cNvPr id="182274" name="Rectangle 2"/>
          <p:cNvSpPr>
            <a:spLocks noChangeArrowheads="1"/>
          </p:cNvSpPr>
          <p:nvPr/>
        </p:nvSpPr>
        <p:spPr bwMode="auto">
          <a:xfrm>
            <a:off x="0" y="220516"/>
            <a:ext cx="9143999" cy="7700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400" b="1" dirty="0" err="1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Nguyên</a:t>
            </a:r>
            <a:r>
              <a:rPr lang="en-US" sz="4400" b="1" dirty="0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nhân</a:t>
            </a:r>
            <a:r>
              <a:rPr lang="en-US" sz="4400" b="1" dirty="0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 (3): </a:t>
            </a:r>
            <a:r>
              <a:rPr lang="en-US" sz="4400" b="1" dirty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VD </a:t>
            </a:r>
            <a:r>
              <a:rPr lang="en-US" sz="4400" b="1" dirty="0" err="1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sau</a:t>
            </a:r>
            <a:r>
              <a:rPr lang="en-US" sz="4400" b="1" dirty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gan</a:t>
            </a:r>
            <a:endParaRPr lang="en-US" sz="4400" b="1" dirty="0">
              <a:solidFill>
                <a:srgbClr val="FF0000"/>
              </a:solidFill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182275" name="Text Box 3"/>
          <p:cNvSpPr txBox="1">
            <a:spLocks noChangeArrowheads="1"/>
          </p:cNvSpPr>
          <p:nvPr/>
        </p:nvSpPr>
        <p:spPr bwMode="auto">
          <a:xfrm>
            <a:off x="1752600" y="1119188"/>
            <a:ext cx="6019800" cy="522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Tắc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nghẽn</a:t>
            </a:r>
            <a:r>
              <a:rPr lang="en-US" sz="2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lòng</a:t>
            </a:r>
            <a:r>
              <a:rPr lang="en-US" sz="2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ống</a:t>
            </a:r>
            <a:r>
              <a:rPr lang="en-US" sz="2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mật</a:t>
            </a:r>
            <a:endParaRPr lang="en-US" sz="24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 algn="l">
              <a:spcBef>
                <a:spcPct val="2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Sỏi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OMC</a:t>
            </a:r>
          </a:p>
          <a:p>
            <a:pPr lvl="1" algn="l">
              <a:spcBef>
                <a:spcPct val="2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Giun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chui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ống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mật</a:t>
            </a:r>
            <a:endParaRPr lang="en-US" sz="2400" b="1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  <a:p>
            <a:pPr algn="l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Tắc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nghẽn</a:t>
            </a:r>
            <a:r>
              <a:rPr lang="en-US" sz="2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trên</a:t>
            </a:r>
            <a:r>
              <a:rPr lang="en-US" sz="2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thành</a:t>
            </a:r>
            <a:endParaRPr lang="en-US" sz="24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 algn="l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K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đường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mật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, K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Vater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(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ác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tính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 lvl="1" algn="l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Viêm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đường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mật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xơ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hóa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(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lành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tính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 algn="l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Chèn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ép</a:t>
            </a:r>
            <a:r>
              <a:rPr lang="en-US" sz="2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từ</a:t>
            </a:r>
            <a:r>
              <a:rPr lang="en-US" sz="2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ngoài</a:t>
            </a:r>
            <a:endParaRPr lang="en-US" sz="24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 algn="l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K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đầu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tụy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</a:p>
          <a:p>
            <a:pPr lvl="1" algn="l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Viêm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tụy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mạn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tính</a:t>
            </a:r>
            <a:endParaRPr lang="en-US" sz="2400" b="1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  <a:p>
            <a:pPr lvl="1" algn="l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Hạch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vùng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rốn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gan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(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lành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/ </a:t>
            </a:r>
            <a:r>
              <a:rPr lang="en-US" sz="24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ác</a:t>
            </a:r>
            <a:r>
              <a:rPr lang="en-US" sz="24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)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81000" y="2438400"/>
            <a:ext cx="6477000" cy="3962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1" i="0" u="none" strike="noStrike" cap="none" normalizeH="0" baseline="0" smtClean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NI-Helve" pitchFamily="2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57200" y="152400"/>
            <a:ext cx="1295400" cy="16002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1" i="0" u="none" strike="noStrike" cap="none" normalizeH="0" baseline="0" smtClean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NI-Helve" pitchFamily="2" charset="0"/>
            </a:endParaRPr>
          </a:p>
        </p:txBody>
      </p:sp>
      <p:sp>
        <p:nvSpPr>
          <p:cNvPr id="183298" name="Rectangle 2"/>
          <p:cNvSpPr>
            <a:spLocks noChangeArrowheads="1"/>
          </p:cNvSpPr>
          <p:nvPr/>
        </p:nvSpPr>
        <p:spPr bwMode="auto">
          <a:xfrm>
            <a:off x="0" y="304800"/>
            <a:ext cx="9144000" cy="7700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400" b="1" dirty="0" err="1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Nguyên</a:t>
            </a:r>
            <a:r>
              <a:rPr lang="en-US" sz="4400" b="1" dirty="0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nhân</a:t>
            </a:r>
            <a:r>
              <a:rPr lang="en-US" sz="4400" b="1" dirty="0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 (4)</a:t>
            </a:r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381000" y="1237206"/>
            <a:ext cx="8534400" cy="522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  <a:defRPr/>
            </a:pPr>
            <a:r>
              <a:rPr lang="en-US" sz="3300" b="1" dirty="0" smtClean="0">
                <a:solidFill>
                  <a:srgbClr val="FF0000"/>
                </a:solidFill>
                <a:latin typeface="Arial" charset="0"/>
              </a:rPr>
              <a:t>VD </a:t>
            </a:r>
            <a:r>
              <a:rPr lang="en-US" sz="3300" b="1" dirty="0" err="1">
                <a:solidFill>
                  <a:srgbClr val="FF0000"/>
                </a:solidFill>
                <a:latin typeface="Arial" charset="0"/>
              </a:rPr>
              <a:t>tắc</a:t>
            </a:r>
            <a:r>
              <a:rPr lang="en-US" sz="3300" b="1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Arial" charset="0"/>
              </a:rPr>
              <a:t>mật</a:t>
            </a:r>
            <a:r>
              <a:rPr lang="en-US" sz="3300" b="1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3300" b="1" dirty="0">
                <a:solidFill>
                  <a:schemeClr val="bg2"/>
                </a:solidFill>
                <a:latin typeface="Arial" charset="0"/>
              </a:rPr>
              <a:t>= VD </a:t>
            </a:r>
            <a:r>
              <a:rPr lang="en-US" sz="3300" b="1" dirty="0" err="1">
                <a:solidFill>
                  <a:schemeClr val="bg2"/>
                </a:solidFill>
                <a:latin typeface="Arial" charset="0"/>
              </a:rPr>
              <a:t>tại</a:t>
            </a:r>
            <a:r>
              <a:rPr lang="en-US" sz="3300" b="1" dirty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en-US" sz="3300" b="1" dirty="0" err="1">
                <a:solidFill>
                  <a:schemeClr val="bg2"/>
                </a:solidFill>
                <a:latin typeface="Arial" charset="0"/>
              </a:rPr>
              <a:t>gan</a:t>
            </a:r>
            <a:r>
              <a:rPr lang="en-US" sz="3300" b="1" dirty="0">
                <a:solidFill>
                  <a:schemeClr val="bg2"/>
                </a:solidFill>
                <a:latin typeface="Arial" charset="0"/>
              </a:rPr>
              <a:t> + </a:t>
            </a:r>
            <a:r>
              <a:rPr lang="en-US" sz="3300" b="1" dirty="0" err="1">
                <a:solidFill>
                  <a:schemeClr val="bg2"/>
                </a:solidFill>
                <a:latin typeface="Arial" charset="0"/>
              </a:rPr>
              <a:t>sau</a:t>
            </a:r>
            <a:r>
              <a:rPr lang="en-US" sz="3300" b="1" dirty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en-US" sz="3300" b="1" dirty="0" err="1" smtClean="0">
                <a:solidFill>
                  <a:schemeClr val="bg2"/>
                </a:solidFill>
                <a:latin typeface="Arial" charset="0"/>
              </a:rPr>
              <a:t>gan</a:t>
            </a:r>
            <a:endParaRPr lang="en-US" sz="3300" b="1" dirty="0" smtClean="0">
              <a:solidFill>
                <a:schemeClr val="bg2"/>
              </a:solidFill>
              <a:latin typeface="Arial" charset="0"/>
            </a:endParaRPr>
          </a:p>
          <a:p>
            <a:pPr algn="l">
              <a:spcBef>
                <a:spcPct val="50000"/>
              </a:spcBef>
              <a:buFontTx/>
              <a:buChar char="•"/>
              <a:defRPr/>
            </a:pPr>
            <a:endParaRPr lang="en-US" b="1" dirty="0">
              <a:solidFill>
                <a:schemeClr val="bg2"/>
              </a:solidFill>
              <a:latin typeface="Arial" charset="0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sz="3300" b="1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3300" b="1" dirty="0" err="1" smtClean="0">
                <a:solidFill>
                  <a:srgbClr val="FF0000"/>
                </a:solidFill>
                <a:latin typeface="Arial" charset="0"/>
              </a:rPr>
              <a:t>Hội</a:t>
            </a:r>
            <a:r>
              <a:rPr lang="en-US" sz="3300" b="1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Arial" charset="0"/>
              </a:rPr>
              <a:t>chứng</a:t>
            </a:r>
            <a:r>
              <a:rPr lang="en-US" sz="3300" b="1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Arial" charset="0"/>
              </a:rPr>
              <a:t>tắc</a:t>
            </a:r>
            <a:r>
              <a:rPr lang="en-US" sz="3300" b="1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Arial" charset="0"/>
              </a:rPr>
              <a:t>mật</a:t>
            </a:r>
            <a:endParaRPr lang="en-US" sz="3300" b="1" dirty="0">
              <a:solidFill>
                <a:srgbClr val="FF0000"/>
              </a:solidFill>
              <a:latin typeface="Arial" charset="0"/>
            </a:endParaRPr>
          </a:p>
          <a:p>
            <a:pPr lvl="1" algn="l">
              <a:spcBef>
                <a:spcPct val="20000"/>
              </a:spcBef>
              <a:buFontTx/>
              <a:buChar char="•"/>
              <a:defRPr/>
            </a:pPr>
            <a:r>
              <a:rPr lang="en-US" sz="2000" b="1" dirty="0" err="1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Vàng</a:t>
            </a:r>
            <a:r>
              <a:rPr lang="en-US" sz="2000" b="1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da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niêm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với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nhiều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mức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độ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khác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nhau</a:t>
            </a:r>
            <a:endParaRPr lang="en-US" sz="2000" b="1" dirty="0" smtClean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  <a:p>
            <a:pPr lvl="1" algn="l">
              <a:spcBef>
                <a:spcPct val="20000"/>
              </a:spcBef>
              <a:buFontTx/>
              <a:buChar char="•"/>
              <a:defRPr/>
            </a:pPr>
            <a:r>
              <a:rPr lang="en-US" sz="2000" b="1" dirty="0" err="1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Ngứa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thể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xảy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ra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trước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VD do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tích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tụ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muối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mật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ở </a:t>
            </a:r>
            <a:b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 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mô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dưới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da</a:t>
            </a:r>
            <a:endParaRPr lang="en-US" sz="2000" b="1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  <a:p>
            <a:pPr lvl="1" algn="l">
              <a:spcBef>
                <a:spcPct val="20000"/>
              </a:spcBef>
              <a:buFontTx/>
              <a:buChar char="•"/>
              <a:defRPr/>
            </a:pP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Nước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tiểu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sậm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màu</a:t>
            </a:r>
            <a:endParaRPr lang="en-US" sz="2000" b="1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  <a:p>
            <a:pPr lvl="1" algn="l">
              <a:spcBef>
                <a:spcPct val="20000"/>
              </a:spcBef>
              <a:buFontTx/>
              <a:buChar char="•"/>
              <a:defRPr/>
            </a:pP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 + / -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phân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bạc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màu</a:t>
            </a:r>
            <a:endParaRPr lang="en-US" sz="2000" b="1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  <a:p>
            <a:pPr lvl="1" algn="l">
              <a:spcBef>
                <a:spcPct val="20000"/>
              </a:spcBef>
              <a:buFontTx/>
              <a:buChar char="•"/>
              <a:defRPr/>
            </a:pP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Tiêu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chảy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mỡ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do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mỡ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không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hấp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thu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được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vì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thiếu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b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 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muối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mật</a:t>
            </a:r>
            <a:endParaRPr lang="en-US" sz="2000" b="1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  <a:p>
            <a:pPr lvl="1" algn="l">
              <a:spcBef>
                <a:spcPct val="20000"/>
              </a:spcBef>
              <a:buFontTx/>
              <a:buChar char="•"/>
              <a:defRPr/>
            </a:pP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+ / -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gan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to,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túi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mật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to: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túi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mật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to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là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triệu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chứng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quan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b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trọng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vì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giúp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chẩn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đoán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tắc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mật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ngoài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gan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ở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vị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trí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thấp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b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trên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đường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mật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chính</a:t>
            </a:r>
            <a:r>
              <a: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38481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381000"/>
            <a:ext cx="38481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3733800"/>
            <a:ext cx="38481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381000"/>
            <a:ext cx="429577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1828800"/>
            <a:ext cx="4589138" cy="350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7833124" cy="5596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804351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066800"/>
            <a:ext cx="6553200" cy="548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  <a:ln>
            <a:solidFill>
              <a:srgbClr val="C00000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1800" dirty="0" err="1" smtClean="0">
                <a:solidFill>
                  <a:srgbClr val="FF0000"/>
                </a:solidFill>
              </a:rPr>
              <a:t>Trước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gan</a:t>
            </a:r>
            <a:endParaRPr lang="en-US" sz="1800" dirty="0" smtClean="0">
              <a:solidFill>
                <a:srgbClr val="FF0000"/>
              </a:solidFill>
            </a:endParaRPr>
          </a:p>
          <a:p>
            <a:pPr lvl="1"/>
            <a:r>
              <a:rPr lang="en-US" sz="1800" dirty="0" err="1" smtClean="0"/>
              <a:t>Tán</a:t>
            </a:r>
            <a:r>
              <a:rPr lang="en-US" sz="1800" dirty="0" smtClean="0"/>
              <a:t> </a:t>
            </a:r>
            <a:r>
              <a:rPr lang="en-US" sz="1800" dirty="0" err="1" smtClean="0"/>
              <a:t>huyết</a:t>
            </a:r>
            <a:endParaRPr lang="en-US" sz="1800" dirty="0" smtClean="0"/>
          </a:p>
          <a:p>
            <a:pPr lvl="1"/>
            <a:r>
              <a:rPr lang="en-US" sz="1800" dirty="0" err="1" smtClean="0"/>
              <a:t>Lọc</a:t>
            </a:r>
            <a:r>
              <a:rPr lang="en-US" sz="1800" dirty="0" smtClean="0"/>
              <a:t> </a:t>
            </a:r>
            <a:r>
              <a:rPr lang="en-US" sz="1800" dirty="0" err="1" smtClean="0"/>
              <a:t>thận</a:t>
            </a:r>
            <a:endParaRPr lang="en-US" sz="1800" dirty="0" smtClean="0"/>
          </a:p>
          <a:p>
            <a:r>
              <a:rPr lang="en-US" sz="1800" dirty="0" err="1" smtClean="0">
                <a:solidFill>
                  <a:srgbClr val="FF0000"/>
                </a:solidFill>
              </a:rPr>
              <a:t>Tại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gan</a:t>
            </a:r>
            <a:endParaRPr lang="en-US" sz="1800" dirty="0" smtClean="0">
              <a:solidFill>
                <a:srgbClr val="FF0000"/>
              </a:solidFill>
            </a:endParaRPr>
          </a:p>
          <a:p>
            <a:pPr lvl="1"/>
            <a:r>
              <a:rPr lang="en-US" sz="1800" dirty="0" err="1" smtClean="0"/>
              <a:t>Bệnh</a:t>
            </a:r>
            <a:r>
              <a:rPr lang="en-US" sz="1800" dirty="0" smtClean="0"/>
              <a:t> Gilbert’s, </a:t>
            </a:r>
            <a:r>
              <a:rPr lang="en-US" sz="1800" dirty="0" err="1" smtClean="0"/>
              <a:t>Crigler</a:t>
            </a:r>
            <a:r>
              <a:rPr lang="en-US" sz="1800" dirty="0" smtClean="0"/>
              <a:t> </a:t>
            </a:r>
            <a:r>
              <a:rPr lang="en-US" sz="1800" dirty="0" err="1" smtClean="0"/>
              <a:t>Najar</a:t>
            </a:r>
            <a:r>
              <a:rPr lang="en-US" sz="1800" dirty="0" smtClean="0"/>
              <a:t> syndrome </a:t>
            </a:r>
          </a:p>
          <a:p>
            <a:pPr lvl="1"/>
            <a:r>
              <a:rPr lang="en-US" sz="1800" dirty="0" err="1" smtClean="0"/>
              <a:t>Hc</a:t>
            </a:r>
            <a:r>
              <a:rPr lang="en-US" sz="1800" dirty="0" smtClean="0"/>
              <a:t> </a:t>
            </a:r>
            <a:r>
              <a:rPr lang="en-US" sz="1800" dirty="0" err="1" smtClean="0"/>
              <a:t>Dubin</a:t>
            </a:r>
            <a:r>
              <a:rPr lang="en-US" sz="1800" dirty="0" smtClean="0"/>
              <a:t>-Johnson, </a:t>
            </a:r>
            <a:r>
              <a:rPr lang="en-US" sz="1800" dirty="0" err="1" smtClean="0"/>
              <a:t>Hc</a:t>
            </a:r>
            <a:r>
              <a:rPr lang="en-US" sz="1800" dirty="0" smtClean="0"/>
              <a:t> Rotor</a:t>
            </a:r>
          </a:p>
          <a:p>
            <a:pPr lvl="1"/>
            <a:r>
              <a:rPr lang="en-US" sz="1800" dirty="0" err="1" smtClean="0"/>
              <a:t>Xơ</a:t>
            </a:r>
            <a:r>
              <a:rPr lang="en-US" sz="1800" dirty="0" smtClean="0"/>
              <a:t> </a:t>
            </a:r>
            <a:r>
              <a:rPr lang="en-US" sz="1800" dirty="0" err="1" smtClean="0"/>
              <a:t>gan</a:t>
            </a:r>
            <a:endParaRPr lang="en-US" sz="1800" dirty="0" smtClean="0"/>
          </a:p>
          <a:p>
            <a:pPr lvl="1"/>
            <a:r>
              <a:rPr lang="en-US" sz="1800" dirty="0" err="1" smtClean="0"/>
              <a:t>Viêm</a:t>
            </a:r>
            <a:r>
              <a:rPr lang="en-US" sz="1800" dirty="0" smtClean="0"/>
              <a:t> </a:t>
            </a:r>
            <a:r>
              <a:rPr lang="en-US" sz="1800" dirty="0" err="1" smtClean="0"/>
              <a:t>gan</a:t>
            </a:r>
            <a:r>
              <a:rPr lang="en-US" sz="1800" dirty="0" smtClean="0"/>
              <a:t> </a:t>
            </a:r>
            <a:r>
              <a:rPr lang="en-US" sz="1800" dirty="0" err="1" smtClean="0"/>
              <a:t>cấp</a:t>
            </a:r>
            <a:endParaRPr lang="en-US" sz="1800" dirty="0" smtClean="0"/>
          </a:p>
          <a:p>
            <a:pPr lvl="1"/>
            <a:r>
              <a:rPr lang="en-US" sz="1800" dirty="0" smtClean="0"/>
              <a:t>U </a:t>
            </a:r>
            <a:r>
              <a:rPr lang="en-US" sz="1800" dirty="0" err="1" smtClean="0"/>
              <a:t>gan</a:t>
            </a:r>
            <a:endParaRPr lang="en-US" sz="1800" dirty="0" smtClean="0"/>
          </a:p>
          <a:p>
            <a:pPr lvl="1"/>
            <a:r>
              <a:rPr lang="en-US" sz="1800" dirty="0" err="1" smtClean="0"/>
              <a:t>Tắc</a:t>
            </a:r>
            <a:r>
              <a:rPr lang="en-US" sz="1800" dirty="0" smtClean="0"/>
              <a:t> </a:t>
            </a:r>
            <a:r>
              <a:rPr lang="en-US" sz="1800" dirty="0" err="1" smtClean="0"/>
              <a:t>mật</a:t>
            </a:r>
            <a:r>
              <a:rPr lang="en-US" sz="1800" dirty="0" smtClean="0"/>
              <a:t> do </a:t>
            </a:r>
            <a:r>
              <a:rPr lang="en-US" sz="1800" dirty="0" err="1" smtClean="0"/>
              <a:t>thuốc</a:t>
            </a:r>
            <a:endParaRPr lang="en-US" sz="1800" dirty="0" smtClean="0"/>
          </a:p>
          <a:p>
            <a:r>
              <a:rPr lang="en-US" sz="1800" dirty="0" err="1" smtClean="0">
                <a:solidFill>
                  <a:srgbClr val="FF0000"/>
                </a:solidFill>
              </a:rPr>
              <a:t>Sau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gan</a:t>
            </a:r>
            <a:endParaRPr lang="en-US" sz="1800" dirty="0" smtClean="0">
              <a:solidFill>
                <a:srgbClr val="FF0000"/>
              </a:solidFill>
            </a:endParaRPr>
          </a:p>
          <a:p>
            <a:pPr lvl="1"/>
            <a:r>
              <a:rPr lang="en-US" sz="1800" dirty="0" err="1" smtClean="0"/>
              <a:t>Sỏi</a:t>
            </a:r>
            <a:r>
              <a:rPr lang="en-US" sz="1800" dirty="0" smtClean="0"/>
              <a:t> </a:t>
            </a:r>
            <a:r>
              <a:rPr lang="en-US" sz="1800" dirty="0" err="1" smtClean="0"/>
              <a:t>đường</a:t>
            </a:r>
            <a:r>
              <a:rPr lang="en-US" sz="1800" dirty="0" smtClean="0"/>
              <a:t> </a:t>
            </a:r>
            <a:r>
              <a:rPr lang="en-US" sz="1800" dirty="0" err="1" smtClean="0"/>
              <a:t>mật</a:t>
            </a:r>
            <a:endParaRPr lang="en-US" sz="1800" dirty="0" smtClean="0"/>
          </a:p>
          <a:p>
            <a:pPr lvl="1"/>
            <a:r>
              <a:rPr lang="en-US" sz="1800" dirty="0" smtClean="0"/>
              <a:t>U </a:t>
            </a:r>
            <a:r>
              <a:rPr lang="en-US" sz="1800" dirty="0" err="1" smtClean="0"/>
              <a:t>đường</a:t>
            </a:r>
            <a:r>
              <a:rPr lang="en-US" sz="1800" dirty="0" smtClean="0"/>
              <a:t> </a:t>
            </a:r>
            <a:r>
              <a:rPr lang="en-US" sz="1800" dirty="0" err="1" smtClean="0"/>
              <a:t>mật</a:t>
            </a:r>
            <a:r>
              <a:rPr lang="en-US" sz="1800" dirty="0" smtClean="0"/>
              <a:t>, </a:t>
            </a:r>
            <a:r>
              <a:rPr lang="en-US" sz="1800" dirty="0" err="1" smtClean="0"/>
              <a:t>bất</a:t>
            </a:r>
            <a:r>
              <a:rPr lang="en-US" sz="1800" dirty="0" smtClean="0"/>
              <a:t> </a:t>
            </a:r>
            <a:r>
              <a:rPr lang="en-US" sz="1800" dirty="0" err="1" smtClean="0"/>
              <a:t>thường</a:t>
            </a:r>
            <a:r>
              <a:rPr lang="en-US" sz="1800" dirty="0" smtClean="0"/>
              <a:t> </a:t>
            </a:r>
            <a:r>
              <a:rPr lang="en-US" sz="1800" dirty="0" err="1" smtClean="0"/>
              <a:t>bẩm</a:t>
            </a:r>
            <a:r>
              <a:rPr lang="en-US" sz="1800" dirty="0" smtClean="0"/>
              <a:t> </a:t>
            </a:r>
            <a:r>
              <a:rPr lang="en-US" sz="1800" dirty="0" err="1" smtClean="0"/>
              <a:t>sinh</a:t>
            </a:r>
            <a:r>
              <a:rPr lang="en-US" sz="1800" dirty="0" smtClean="0"/>
              <a:t> </a:t>
            </a:r>
            <a:r>
              <a:rPr lang="en-US" sz="1800" dirty="0" err="1" smtClean="0"/>
              <a:t>đường</a:t>
            </a:r>
            <a:r>
              <a:rPr lang="en-US" sz="1800" dirty="0" smtClean="0"/>
              <a:t> </a:t>
            </a:r>
            <a:r>
              <a:rPr lang="en-US" sz="1800" dirty="0" err="1" smtClean="0"/>
              <a:t>mật</a:t>
            </a:r>
            <a:r>
              <a:rPr lang="en-US" sz="1800" dirty="0" smtClean="0"/>
              <a:t>, </a:t>
            </a:r>
            <a:r>
              <a:rPr lang="en-US" sz="1800" dirty="0" err="1" smtClean="0"/>
              <a:t>xơ</a:t>
            </a:r>
            <a:r>
              <a:rPr lang="en-US" sz="1800" dirty="0" smtClean="0"/>
              <a:t> </a:t>
            </a:r>
            <a:r>
              <a:rPr lang="en-US" sz="1800" dirty="0" err="1" smtClean="0"/>
              <a:t>gan</a:t>
            </a:r>
            <a:r>
              <a:rPr lang="en-US" sz="1800" dirty="0" smtClean="0"/>
              <a:t> ứ </a:t>
            </a:r>
            <a:r>
              <a:rPr lang="en-US" sz="1800" dirty="0" err="1" smtClean="0"/>
              <a:t>mật</a:t>
            </a:r>
            <a:r>
              <a:rPr lang="en-US" sz="1800" dirty="0" smtClean="0"/>
              <a:t> </a:t>
            </a:r>
            <a:r>
              <a:rPr lang="en-US" sz="1800" dirty="0" err="1" smtClean="0"/>
              <a:t>nguyên</a:t>
            </a:r>
            <a:r>
              <a:rPr lang="en-US" sz="1800" dirty="0" smtClean="0"/>
              <a:t> </a:t>
            </a:r>
            <a:r>
              <a:rPr lang="en-US" sz="1800" dirty="0" err="1" smtClean="0"/>
              <a:t>phát</a:t>
            </a:r>
            <a:endParaRPr lang="en-US" sz="1800" dirty="0" smtClean="0"/>
          </a:p>
          <a:p>
            <a:pPr lvl="1"/>
            <a:r>
              <a:rPr lang="en-US" sz="1800" dirty="0" err="1" smtClean="0"/>
              <a:t>Chèn</a:t>
            </a:r>
            <a:r>
              <a:rPr lang="en-US" sz="1800" dirty="0" smtClean="0"/>
              <a:t> </a:t>
            </a:r>
            <a:r>
              <a:rPr lang="en-US" sz="1800" dirty="0" err="1" smtClean="0"/>
              <a:t>ép</a:t>
            </a:r>
            <a:r>
              <a:rPr lang="en-US" sz="1800" dirty="0" smtClean="0"/>
              <a:t>: </a:t>
            </a:r>
            <a:r>
              <a:rPr lang="en-US" sz="1800" dirty="0" err="1" smtClean="0"/>
              <a:t>Viêm</a:t>
            </a:r>
            <a:r>
              <a:rPr lang="en-US" sz="1800" dirty="0" smtClean="0"/>
              <a:t> </a:t>
            </a:r>
            <a:r>
              <a:rPr lang="en-US" sz="1800" dirty="0" err="1" smtClean="0"/>
              <a:t>tụy</a:t>
            </a:r>
            <a:r>
              <a:rPr lang="en-US" sz="1800" dirty="0" smtClean="0"/>
              <a:t>, u </a:t>
            </a:r>
            <a:r>
              <a:rPr lang="en-US" sz="1800" dirty="0" err="1" smtClean="0"/>
              <a:t>tụy</a:t>
            </a:r>
            <a:r>
              <a:rPr lang="en-US" sz="1800" dirty="0" smtClean="0"/>
              <a:t>, u </a:t>
            </a:r>
            <a:r>
              <a:rPr lang="en-US" sz="1800" dirty="0" err="1" smtClean="0"/>
              <a:t>Vater</a:t>
            </a:r>
            <a:r>
              <a:rPr lang="en-US" sz="1800" dirty="0" smtClean="0"/>
              <a:t>, </a:t>
            </a:r>
            <a:r>
              <a:rPr lang="en-US" sz="1800" dirty="0" err="1" smtClean="0"/>
              <a:t>hạch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FF99"/>
          </a:solidFill>
        </p:spPr>
        <p:txBody>
          <a:bodyPr>
            <a:normAutofit/>
          </a:bodyPr>
          <a:lstStyle/>
          <a:p>
            <a:r>
              <a:rPr lang="en-US" dirty="0" err="1" smtClean="0"/>
              <a:t>Hỏi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err="1" smtClean="0"/>
              <a:t>Bệnh</a:t>
            </a:r>
            <a:r>
              <a:rPr lang="en-US" sz="2000" dirty="0" smtClean="0"/>
              <a:t> </a:t>
            </a:r>
            <a:r>
              <a:rPr lang="en-US" sz="2000" dirty="0" err="1" smtClean="0"/>
              <a:t>sử</a:t>
            </a:r>
            <a:endParaRPr lang="en-US" sz="2000" dirty="0" smtClean="0"/>
          </a:p>
          <a:p>
            <a:pPr lvl="1"/>
            <a:r>
              <a:rPr lang="en-US" sz="2000" dirty="0" err="1" smtClean="0"/>
              <a:t>Ngứa</a:t>
            </a:r>
            <a:endParaRPr lang="en-US" sz="2000" dirty="0" smtClean="0"/>
          </a:p>
          <a:p>
            <a:pPr lvl="1"/>
            <a:r>
              <a:rPr lang="en-US" sz="2000" dirty="0" err="1" smtClean="0"/>
              <a:t>Máu</a:t>
            </a:r>
            <a:r>
              <a:rPr lang="en-US" sz="2000" dirty="0" smtClean="0"/>
              <a:t> </a:t>
            </a:r>
            <a:r>
              <a:rPr lang="en-US" sz="2000" dirty="0" err="1" smtClean="0"/>
              <a:t>sắc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(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bạc</a:t>
            </a:r>
            <a:r>
              <a:rPr lang="en-US" sz="2000" dirty="0" smtClean="0"/>
              <a:t> </a:t>
            </a:r>
            <a:r>
              <a:rPr lang="en-US" sz="2000" dirty="0" err="1" smtClean="0"/>
              <a:t>màu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err="1" smtClean="0"/>
              <a:t>Màu</a:t>
            </a:r>
            <a:r>
              <a:rPr lang="en-US" sz="2000" dirty="0" smtClean="0"/>
              <a:t> </a:t>
            </a:r>
            <a:r>
              <a:rPr lang="en-US" sz="2000" dirty="0" err="1" smtClean="0"/>
              <a:t>sắc</a:t>
            </a:r>
            <a:r>
              <a:rPr lang="en-US" sz="2000" dirty="0" smtClean="0"/>
              <a:t> </a:t>
            </a:r>
            <a:r>
              <a:rPr lang="en-US" sz="2000" dirty="0" err="1" smtClean="0"/>
              <a:t>nước</a:t>
            </a:r>
            <a:r>
              <a:rPr lang="en-US" sz="2000" dirty="0" smtClean="0"/>
              <a:t> </a:t>
            </a:r>
            <a:r>
              <a:rPr lang="en-US" sz="2000" dirty="0" err="1" smtClean="0"/>
              <a:t>tiểu</a:t>
            </a:r>
            <a:r>
              <a:rPr lang="en-US" sz="2000" dirty="0" smtClean="0"/>
              <a:t> (</a:t>
            </a:r>
            <a:r>
              <a:rPr lang="en-US" sz="2000" dirty="0" err="1" smtClean="0"/>
              <a:t>nước</a:t>
            </a:r>
            <a:r>
              <a:rPr lang="en-US" sz="2000" dirty="0" smtClean="0"/>
              <a:t> </a:t>
            </a:r>
            <a:r>
              <a:rPr lang="en-US" sz="2000" dirty="0" err="1" smtClean="0"/>
              <a:t>tiểu</a:t>
            </a:r>
            <a:r>
              <a:rPr lang="en-US" sz="2000" dirty="0" smtClean="0"/>
              <a:t> </a:t>
            </a:r>
            <a:r>
              <a:rPr lang="en-US" sz="2000" dirty="0" err="1" smtClean="0"/>
              <a:t>sậm</a:t>
            </a:r>
            <a:r>
              <a:rPr lang="en-US" sz="2000" dirty="0" smtClean="0"/>
              <a:t> </a:t>
            </a:r>
            <a:r>
              <a:rPr lang="en-US" sz="2000" dirty="0" err="1" smtClean="0"/>
              <a:t>màu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err="1" smtClean="0"/>
              <a:t>Triệu</a:t>
            </a:r>
            <a:r>
              <a:rPr lang="en-US" sz="2000" dirty="0" smtClean="0"/>
              <a:t> </a:t>
            </a:r>
            <a:r>
              <a:rPr lang="en-US" sz="2000" dirty="0" err="1" smtClean="0"/>
              <a:t>chứng</a:t>
            </a:r>
            <a:r>
              <a:rPr lang="en-US" sz="2000" dirty="0" smtClean="0"/>
              <a:t> </a:t>
            </a:r>
            <a:r>
              <a:rPr lang="en-US" sz="2000" dirty="0" err="1" smtClean="0"/>
              <a:t>không</a:t>
            </a:r>
            <a:r>
              <a:rPr lang="en-US" sz="2000" dirty="0" smtClean="0"/>
              <a:t> </a:t>
            </a:r>
            <a:r>
              <a:rPr lang="en-US" sz="2000" dirty="0" err="1" smtClean="0"/>
              <a:t>đặc</a:t>
            </a:r>
            <a:r>
              <a:rPr lang="en-US" sz="2000" dirty="0" smtClean="0"/>
              <a:t> </a:t>
            </a:r>
            <a:r>
              <a:rPr lang="en-US" sz="2000" dirty="0" err="1" smtClean="0"/>
              <a:t>hiệu</a:t>
            </a:r>
            <a:r>
              <a:rPr lang="en-US" sz="2000" dirty="0" smtClean="0"/>
              <a:t> (</a:t>
            </a:r>
            <a:r>
              <a:rPr lang="en-US" sz="2000" dirty="0" err="1" smtClean="0"/>
              <a:t>mệt</a:t>
            </a:r>
            <a:r>
              <a:rPr lang="en-US" sz="2000" dirty="0" smtClean="0"/>
              <a:t>, </a:t>
            </a:r>
            <a:r>
              <a:rPr lang="en-US" sz="2000" dirty="0" err="1" smtClean="0"/>
              <a:t>sốt</a:t>
            </a:r>
            <a:r>
              <a:rPr lang="en-US" sz="2000" dirty="0" smtClean="0"/>
              <a:t>, </a:t>
            </a:r>
            <a:r>
              <a:rPr lang="en-US" sz="2000" dirty="0" err="1" smtClean="0"/>
              <a:t>ớn</a:t>
            </a:r>
            <a:r>
              <a:rPr lang="en-US" sz="2000" dirty="0" smtClean="0"/>
              <a:t> </a:t>
            </a:r>
            <a:r>
              <a:rPr lang="en-US" sz="2000" dirty="0" err="1" smtClean="0"/>
              <a:t>lạnh</a:t>
            </a:r>
            <a:r>
              <a:rPr lang="en-US" sz="2000" dirty="0" smtClean="0"/>
              <a:t>, </a:t>
            </a:r>
            <a:r>
              <a:rPr lang="en-US" sz="2000" dirty="0" err="1" smtClean="0"/>
              <a:t>chán</a:t>
            </a:r>
            <a:r>
              <a:rPr lang="en-US" sz="2000" dirty="0" smtClean="0"/>
              <a:t> </a:t>
            </a:r>
            <a:r>
              <a:rPr lang="en-US" sz="2000" dirty="0" err="1" smtClean="0"/>
              <a:t>ăn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err="1" smtClean="0"/>
              <a:t>Tiêu</a:t>
            </a:r>
            <a:r>
              <a:rPr lang="en-US" sz="2000" dirty="0" smtClean="0"/>
              <a:t> </a:t>
            </a:r>
            <a:r>
              <a:rPr lang="en-US" sz="2000" dirty="0" err="1" smtClean="0"/>
              <a:t>hóa</a:t>
            </a:r>
            <a:r>
              <a:rPr lang="en-US" sz="2000" dirty="0" smtClean="0"/>
              <a:t>: </a:t>
            </a:r>
            <a:r>
              <a:rPr lang="en-US" sz="2000" dirty="0" err="1" smtClean="0"/>
              <a:t>đau</a:t>
            </a:r>
            <a:r>
              <a:rPr lang="en-US" sz="2000" dirty="0" smtClean="0"/>
              <a:t> </a:t>
            </a:r>
            <a:r>
              <a:rPr lang="en-US" sz="2000" dirty="0" err="1" smtClean="0"/>
              <a:t>bụng</a:t>
            </a:r>
            <a:r>
              <a:rPr lang="en-US" sz="2000" dirty="0" smtClean="0"/>
              <a:t>, </a:t>
            </a:r>
            <a:r>
              <a:rPr lang="en-US" sz="2000" dirty="0" err="1" smtClean="0"/>
              <a:t>buồn</a:t>
            </a:r>
            <a:r>
              <a:rPr lang="en-US" sz="2000" dirty="0" smtClean="0"/>
              <a:t> </a:t>
            </a:r>
            <a:r>
              <a:rPr lang="en-US" sz="2000" dirty="0" err="1" smtClean="0"/>
              <a:t>nôn</a:t>
            </a:r>
            <a:r>
              <a:rPr lang="en-US" sz="2000" dirty="0" smtClean="0"/>
              <a:t>, , </a:t>
            </a:r>
            <a:r>
              <a:rPr lang="en-US" sz="2000" dirty="0" err="1" smtClean="0"/>
              <a:t>nôn</a:t>
            </a:r>
            <a:endParaRPr lang="en-US" sz="2000" dirty="0" smtClean="0"/>
          </a:p>
          <a:p>
            <a:pPr lvl="1"/>
            <a:r>
              <a:rPr lang="en-US" sz="2000" dirty="0" smtClean="0"/>
              <a:t>Tim </a:t>
            </a:r>
            <a:r>
              <a:rPr lang="en-US" sz="2000" dirty="0" err="1" smtClean="0"/>
              <a:t>phổi</a:t>
            </a:r>
            <a:r>
              <a:rPr lang="en-US" sz="2000" dirty="0" smtClean="0"/>
              <a:t>: </a:t>
            </a:r>
            <a:r>
              <a:rPr lang="en-US" sz="2000" dirty="0" err="1" smtClean="0"/>
              <a:t>khó</a:t>
            </a:r>
            <a:r>
              <a:rPr lang="en-US" sz="2000" dirty="0" smtClean="0"/>
              <a:t> </a:t>
            </a:r>
            <a:r>
              <a:rPr lang="en-US" sz="2000" dirty="0" err="1" smtClean="0"/>
              <a:t>thở</a:t>
            </a:r>
            <a:r>
              <a:rPr lang="en-US" sz="2000" dirty="0" smtClean="0"/>
              <a:t>, </a:t>
            </a:r>
            <a:r>
              <a:rPr lang="en-US" sz="2000" dirty="0" err="1" smtClean="0"/>
              <a:t>hồi</a:t>
            </a:r>
            <a:r>
              <a:rPr lang="en-US" sz="2000" dirty="0" smtClean="0"/>
              <a:t> </a:t>
            </a:r>
            <a:r>
              <a:rPr lang="en-US" sz="2000" dirty="0" err="1" smtClean="0"/>
              <a:t>hộp</a:t>
            </a:r>
            <a:r>
              <a:rPr lang="en-US" sz="2000" dirty="0" smtClean="0"/>
              <a:t>, </a:t>
            </a:r>
            <a:r>
              <a:rPr lang="en-US" sz="2000" dirty="0" err="1" smtClean="0"/>
              <a:t>đánh</a:t>
            </a:r>
            <a:r>
              <a:rPr lang="en-US" sz="2000" dirty="0" smtClean="0"/>
              <a:t> </a:t>
            </a:r>
            <a:r>
              <a:rPr lang="en-US" sz="2000" dirty="0" err="1" smtClean="0"/>
              <a:t>trống</a:t>
            </a:r>
            <a:r>
              <a:rPr lang="en-US" sz="2000" dirty="0" smtClean="0"/>
              <a:t> </a:t>
            </a:r>
            <a:r>
              <a:rPr lang="en-US" sz="2000" dirty="0" err="1" smtClean="0"/>
              <a:t>ngực</a:t>
            </a:r>
            <a:endParaRPr lang="en-US" sz="2000" dirty="0" smtClean="0"/>
          </a:p>
          <a:p>
            <a:pPr lvl="1"/>
            <a:r>
              <a:rPr lang="en-US" sz="2000" dirty="0" err="1" smtClean="0"/>
              <a:t>Sụt</a:t>
            </a:r>
            <a:r>
              <a:rPr lang="en-US" sz="2000" dirty="0" smtClean="0"/>
              <a:t> </a:t>
            </a:r>
            <a:r>
              <a:rPr lang="en-US" sz="2000" dirty="0" err="1" smtClean="0"/>
              <a:t>cân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err="1" smtClean="0"/>
              <a:t>Tiền</a:t>
            </a:r>
            <a:r>
              <a:rPr lang="en-US" sz="2000" dirty="0" smtClean="0"/>
              <a:t> </a:t>
            </a:r>
            <a:r>
              <a:rPr lang="en-US" sz="2000" dirty="0" err="1" smtClean="0"/>
              <a:t>sử</a:t>
            </a:r>
            <a:endParaRPr lang="en-US" sz="2000" dirty="0" smtClean="0"/>
          </a:p>
          <a:p>
            <a:pPr lvl="1"/>
            <a:r>
              <a:rPr lang="en-US" sz="2000" dirty="0" err="1" smtClean="0"/>
              <a:t>Uống</a:t>
            </a:r>
            <a:r>
              <a:rPr lang="en-US" sz="2000" dirty="0" smtClean="0"/>
              <a:t> </a:t>
            </a:r>
            <a:r>
              <a:rPr lang="en-US" sz="2000" dirty="0" err="1" smtClean="0"/>
              <a:t>rượu</a:t>
            </a:r>
            <a:r>
              <a:rPr lang="en-US" sz="2000" dirty="0" smtClean="0"/>
              <a:t>, </a:t>
            </a:r>
            <a:r>
              <a:rPr lang="en-US" sz="2000" dirty="0" err="1" smtClean="0"/>
              <a:t>thuốc</a:t>
            </a:r>
            <a:endParaRPr lang="en-US" sz="2000" dirty="0" smtClean="0"/>
          </a:p>
          <a:p>
            <a:pPr lvl="1"/>
            <a:r>
              <a:rPr lang="en-US" sz="2000" dirty="0" err="1" smtClean="0"/>
              <a:t>Tiền</a:t>
            </a:r>
            <a:r>
              <a:rPr lang="en-US" sz="2000" dirty="0" smtClean="0"/>
              <a:t>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viêm</a:t>
            </a:r>
            <a:r>
              <a:rPr lang="en-US" sz="2000" dirty="0" smtClean="0"/>
              <a:t> </a:t>
            </a:r>
            <a:r>
              <a:rPr lang="en-US" sz="2000" dirty="0" err="1" smtClean="0"/>
              <a:t>gan</a:t>
            </a:r>
            <a:r>
              <a:rPr lang="en-US" sz="2000" dirty="0" smtClean="0"/>
              <a:t>, </a:t>
            </a:r>
            <a:r>
              <a:rPr lang="en-US" sz="2000" dirty="0" err="1" smtClean="0"/>
              <a:t>sỏi</a:t>
            </a:r>
            <a:r>
              <a:rPr lang="en-US" sz="2000" dirty="0" smtClean="0"/>
              <a:t>, </a:t>
            </a:r>
          </a:p>
          <a:p>
            <a:pPr lvl="1"/>
            <a:r>
              <a:rPr lang="en-US" sz="2000" dirty="0" err="1" smtClean="0"/>
              <a:t>Tiền</a:t>
            </a:r>
            <a:r>
              <a:rPr lang="en-US" sz="2000" dirty="0" smtClean="0"/>
              <a:t>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vàng</a:t>
            </a:r>
            <a:r>
              <a:rPr lang="en-US" sz="2000" dirty="0" smtClean="0"/>
              <a:t> </a:t>
            </a:r>
            <a:r>
              <a:rPr lang="en-US" sz="2000" dirty="0" err="1" smtClean="0"/>
              <a:t>da</a:t>
            </a:r>
            <a:r>
              <a:rPr lang="en-US" sz="2000" dirty="0" smtClean="0"/>
              <a:t> </a:t>
            </a:r>
            <a:r>
              <a:rPr lang="en-US" sz="2000" dirty="0" err="1" smtClean="0"/>
              <a:t>bản</a:t>
            </a:r>
            <a:r>
              <a:rPr lang="en-US" sz="2000" dirty="0" smtClean="0"/>
              <a:t> </a:t>
            </a:r>
            <a:r>
              <a:rPr lang="en-US" sz="2000" dirty="0" err="1" smtClean="0"/>
              <a:t>thân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gia</a:t>
            </a:r>
            <a:r>
              <a:rPr lang="en-US" sz="2000" dirty="0" smtClean="0"/>
              <a:t> </a:t>
            </a:r>
            <a:r>
              <a:rPr lang="en-US" sz="2000" dirty="0" err="1" smtClean="0"/>
              <a:t>đình</a:t>
            </a:r>
            <a:r>
              <a:rPr lang="en-US" sz="2000" dirty="0" smtClean="0"/>
              <a:t>, K </a:t>
            </a:r>
            <a:r>
              <a:rPr lang="en-US" sz="2000" dirty="0" err="1" smtClean="0"/>
              <a:t>thư</a:t>
            </a:r>
            <a:r>
              <a:rPr lang="en-US" sz="2000" dirty="0" smtClean="0"/>
              <a:t> </a:t>
            </a:r>
            <a:r>
              <a:rPr lang="en-US" sz="2000" dirty="0" err="1" smtClean="0"/>
              <a:t>gan</a:t>
            </a:r>
            <a:r>
              <a:rPr lang="en-US" sz="2000" dirty="0" smtClean="0"/>
              <a:t> </a:t>
            </a:r>
            <a:r>
              <a:rPr lang="en-US" sz="2000" dirty="0" err="1" smtClean="0"/>
              <a:t>mật</a:t>
            </a:r>
            <a:endParaRPr lang="en-US" sz="2000" dirty="0" smtClean="0"/>
          </a:p>
          <a:p>
            <a:pPr lvl="1"/>
            <a:r>
              <a:rPr lang="en-US" sz="2000" dirty="0" smtClean="0"/>
              <a:t> </a:t>
            </a:r>
            <a:r>
              <a:rPr lang="en-US" sz="2000" dirty="0" err="1" smtClean="0"/>
              <a:t>Bệnh</a:t>
            </a:r>
            <a:r>
              <a:rPr lang="en-US" sz="2000" dirty="0" smtClean="0"/>
              <a:t> </a:t>
            </a:r>
            <a:r>
              <a:rPr lang="en-US" sz="2000" dirty="0" err="1" smtClean="0"/>
              <a:t>lý</a:t>
            </a:r>
            <a:r>
              <a:rPr lang="en-US" sz="2000" dirty="0" smtClean="0"/>
              <a:t> </a:t>
            </a:r>
            <a:r>
              <a:rPr lang="en-US" sz="2000" dirty="0" err="1" smtClean="0"/>
              <a:t>gan-tụy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err="1" smtClean="0"/>
              <a:t>Truyền</a:t>
            </a:r>
            <a:r>
              <a:rPr lang="en-US" sz="2000" dirty="0" smtClean="0"/>
              <a:t> </a:t>
            </a:r>
            <a:r>
              <a:rPr lang="en-US" sz="2000" dirty="0" err="1" smtClean="0"/>
              <a:t>máu</a:t>
            </a:r>
            <a:endParaRPr lang="en-US" sz="2000" dirty="0" smtClean="0"/>
          </a:p>
          <a:p>
            <a:pPr lvl="1"/>
            <a:r>
              <a:rPr lang="en-US" sz="2000" dirty="0" err="1" smtClean="0"/>
              <a:t>Tiêm</a:t>
            </a:r>
            <a:r>
              <a:rPr lang="en-US" sz="2000" dirty="0" smtClean="0"/>
              <a:t> </a:t>
            </a:r>
            <a:r>
              <a:rPr lang="en-US" sz="2000" dirty="0" err="1" smtClean="0"/>
              <a:t>chích</a:t>
            </a:r>
            <a:r>
              <a:rPr lang="en-US" sz="2000" dirty="0" smtClean="0"/>
              <a:t>, </a:t>
            </a:r>
            <a:r>
              <a:rPr lang="en-US" sz="2000" dirty="0" err="1" smtClean="0"/>
              <a:t>xăm</a:t>
            </a:r>
            <a:r>
              <a:rPr lang="en-US" sz="2000" dirty="0" smtClean="0"/>
              <a:t> </a:t>
            </a:r>
            <a:r>
              <a:rPr lang="en-US" sz="2000" dirty="0" err="1" smtClean="0"/>
              <a:t>mình</a:t>
            </a:r>
            <a:endParaRPr lang="en-US" sz="2000" dirty="0" smtClean="0"/>
          </a:p>
          <a:p>
            <a:pPr lvl="1"/>
            <a:r>
              <a:rPr lang="en-US" sz="2000" dirty="0" smtClean="0"/>
              <a:t>Du </a:t>
            </a:r>
            <a:r>
              <a:rPr lang="en-US" sz="2000" dirty="0" err="1" smtClean="0"/>
              <a:t>lịch</a:t>
            </a: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33600"/>
            <a:ext cx="7924800" cy="25146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endParaRPr lang="en-US" dirty="0" smtClean="0"/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/>
              <a:t>Thu </a:t>
            </a:r>
            <a:r>
              <a:rPr lang="en-US" dirty="0" err="1" smtClean="0"/>
              <a:t>thập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gợi</a:t>
            </a:r>
            <a:r>
              <a:rPr lang="en-US" dirty="0" smtClean="0"/>
              <a:t> ý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endParaRPr lang="en-US" dirty="0" smtClean="0"/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Khám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 cam/</a:t>
            </a:r>
            <a:r>
              <a:rPr lang="en-US" dirty="0" err="1" smtClean="0"/>
              <a:t>ánh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endParaRPr lang="en-US" dirty="0" smtClean="0"/>
          </a:p>
          <a:p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sắc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, </a:t>
            </a:r>
            <a:r>
              <a:rPr lang="en-US" dirty="0" err="1" smtClean="0"/>
              <a:t>xanthelasma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xanthoma</a:t>
            </a:r>
            <a:endParaRPr lang="en-US" dirty="0" smtClean="0"/>
          </a:p>
          <a:p>
            <a:r>
              <a:rPr lang="en-US" dirty="0" smtClean="0"/>
              <a:t>Sao </a:t>
            </a:r>
            <a:r>
              <a:rPr lang="en-US" dirty="0" err="1" smtClean="0"/>
              <a:t>mạch</a:t>
            </a:r>
            <a:r>
              <a:rPr lang="en-US" dirty="0" smtClean="0"/>
              <a:t>, </a:t>
            </a:r>
            <a:r>
              <a:rPr lang="en-US" dirty="0" err="1" smtClean="0"/>
              <a:t>chấm</a:t>
            </a:r>
            <a:r>
              <a:rPr lang="en-US" dirty="0" smtClean="0"/>
              <a:t> XH, </a:t>
            </a:r>
            <a:r>
              <a:rPr lang="en-US" dirty="0" err="1" smtClean="0"/>
              <a:t>ngón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dùi</a:t>
            </a:r>
            <a:r>
              <a:rPr lang="en-US" dirty="0" smtClean="0"/>
              <a:t> </a:t>
            </a:r>
            <a:r>
              <a:rPr lang="en-US" dirty="0" err="1" smtClean="0"/>
              <a:t>trống</a:t>
            </a:r>
            <a:r>
              <a:rPr lang="en-US" dirty="0" smtClean="0"/>
              <a:t>, </a:t>
            </a:r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vú</a:t>
            </a:r>
            <a:endParaRPr lang="en-US" dirty="0" smtClean="0"/>
          </a:p>
          <a:p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, </a:t>
            </a:r>
            <a:r>
              <a:rPr lang="en-US" dirty="0" err="1" smtClean="0"/>
              <a:t>âm</a:t>
            </a:r>
            <a:r>
              <a:rPr lang="en-US" dirty="0" smtClean="0"/>
              <a:t> </a:t>
            </a:r>
            <a:r>
              <a:rPr lang="en-US" dirty="0" err="1" smtClean="0"/>
              <a:t>thổi</a:t>
            </a:r>
            <a:r>
              <a:rPr lang="en-US" dirty="0" smtClean="0"/>
              <a:t>, Gallop, ran </a:t>
            </a:r>
            <a:r>
              <a:rPr lang="en-US" dirty="0" err="1" smtClean="0"/>
              <a:t>phổi</a:t>
            </a:r>
            <a:endParaRPr lang="en-US" dirty="0" smtClean="0"/>
          </a:p>
          <a:p>
            <a:r>
              <a:rPr lang="en-US" dirty="0" err="1" smtClean="0"/>
              <a:t>Gan</a:t>
            </a:r>
            <a:r>
              <a:rPr lang="en-US" dirty="0" smtClean="0"/>
              <a:t>, </a:t>
            </a:r>
            <a:r>
              <a:rPr lang="en-US" dirty="0" err="1" smtClean="0"/>
              <a:t>lách</a:t>
            </a:r>
            <a:r>
              <a:rPr lang="en-US" dirty="0" smtClean="0"/>
              <a:t>, </a:t>
            </a:r>
            <a:r>
              <a:rPr lang="en-US" dirty="0" err="1" smtClean="0"/>
              <a:t>hạch</a:t>
            </a:r>
            <a:endParaRPr lang="en-US" dirty="0" smtClean="0"/>
          </a:p>
          <a:p>
            <a:r>
              <a:rPr lang="en-US" dirty="0" err="1" smtClean="0"/>
              <a:t>Báng</a:t>
            </a:r>
            <a:r>
              <a:rPr lang="en-US" dirty="0" smtClean="0"/>
              <a:t> </a:t>
            </a:r>
            <a:r>
              <a:rPr lang="en-US" dirty="0" err="1" smtClean="0"/>
              <a:t>bụng</a:t>
            </a:r>
            <a:endParaRPr lang="en-US" dirty="0" smtClean="0"/>
          </a:p>
          <a:p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tri </a:t>
            </a:r>
            <a:r>
              <a:rPr lang="en-US" dirty="0" err="1" smtClean="0"/>
              <a:t>giác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túi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938" y="1295400"/>
            <a:ext cx="86201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" y="5410200"/>
            <a:ext cx="81915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0" y="1295400"/>
          <a:ext cx="9144000" cy="550092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572000"/>
                <a:gridCol w="4572000"/>
              </a:tblGrid>
              <a:tr h="309563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Ung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thư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Dấu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hiệu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gợi</a:t>
                      </a:r>
                      <a:r>
                        <a:rPr lang="en-US" baseline="0" dirty="0" smtClean="0"/>
                        <a:t> ý</a:t>
                      </a:r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1470422">
                <a:tc>
                  <a:txBody>
                    <a:bodyPr/>
                    <a:lstStyle/>
                    <a:p>
                      <a:r>
                        <a:rPr lang="en-US" b="1" dirty="0" smtClean="0"/>
                        <a:t>K </a:t>
                      </a:r>
                      <a:r>
                        <a:rPr lang="en-US" b="1" dirty="0" err="1" smtClean="0"/>
                        <a:t>bóng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Vater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Vàng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động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Đau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bụng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nhẹ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Sốt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ớn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lạnh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tái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diễn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Máu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ẩn</a:t>
                      </a:r>
                      <a:r>
                        <a:rPr lang="en-US" baseline="0" dirty="0" smtClean="0"/>
                        <a:t>/</a:t>
                      </a:r>
                      <a:r>
                        <a:rPr lang="en-US" baseline="0" dirty="0" err="1" smtClean="0"/>
                        <a:t>phân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Sụt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cân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Ngứa</a:t>
                      </a:r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193476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K </a:t>
                      </a:r>
                      <a:r>
                        <a:rPr lang="en-US" b="1" dirty="0" err="1" smtClean="0"/>
                        <a:t>gan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Đau</a:t>
                      </a:r>
                      <a:r>
                        <a:rPr lang="en-US" baseline="0" dirty="0" smtClean="0"/>
                        <a:t> HS (P)</a:t>
                      </a:r>
                    </a:p>
                    <a:p>
                      <a:r>
                        <a:rPr lang="en-US" baseline="0" dirty="0" err="1" smtClean="0"/>
                        <a:t>Sụt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cân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Sốt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nhẹ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Gan</a:t>
                      </a:r>
                      <a:r>
                        <a:rPr lang="en-US" baseline="0" dirty="0" smtClean="0"/>
                        <a:t> to, </a:t>
                      </a:r>
                      <a:r>
                        <a:rPr lang="en-US" baseline="0" dirty="0" err="1" smtClean="0"/>
                        <a:t>cứng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bờ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không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đều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Báng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bụng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phù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chân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Tiếng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thổi</a:t>
                      </a:r>
                      <a:r>
                        <a:rPr lang="en-US" baseline="0" dirty="0" smtClean="0"/>
                        <a:t> ở </a:t>
                      </a:r>
                      <a:r>
                        <a:rPr lang="en-US" baseline="0" dirty="0" err="1" smtClean="0"/>
                        <a:t>gan</a:t>
                      </a:r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123825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K </a:t>
                      </a:r>
                      <a:r>
                        <a:rPr lang="en-US" b="1" dirty="0" err="1" smtClean="0"/>
                        <a:t>tụy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Vàng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tăng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dần</a:t>
                      </a:r>
                      <a:endParaRPr lang="en-US" baseline="0" dirty="0" smtClean="0"/>
                    </a:p>
                    <a:p>
                      <a:r>
                        <a:rPr lang="en-US" dirty="0" err="1" smtClean="0"/>
                        <a:t>Ngứa</a:t>
                      </a:r>
                      <a:endParaRPr lang="en-US" dirty="0" smtClean="0"/>
                    </a:p>
                    <a:p>
                      <a:r>
                        <a:rPr lang="en-US" dirty="0" err="1" smtClean="0"/>
                        <a:t>Chán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ăn</a:t>
                      </a:r>
                      <a:endParaRPr lang="en-US" dirty="0" smtClean="0"/>
                    </a:p>
                    <a:p>
                      <a:r>
                        <a:rPr lang="en-US" dirty="0" err="1" smtClean="0"/>
                        <a:t>Tiêu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chảy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mỡ</a:t>
                      </a:r>
                      <a:endParaRPr lang="en-US" baseline="0" dirty="0"/>
                    </a:p>
                    <a:p>
                      <a:r>
                        <a:rPr lang="en-US" baseline="0" dirty="0" err="1" smtClean="0"/>
                        <a:t>Sụt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cân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đau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bụng</a:t>
                      </a:r>
                      <a:endParaRPr lang="en-US" baseline="0" dirty="0" smtClean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tụy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0" y="1828800"/>
          <a:ext cx="9144000" cy="40335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572000"/>
                <a:gridCol w="457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Bệnh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lý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Dấu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hiệu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gợi</a:t>
                      </a:r>
                      <a:r>
                        <a:rPr lang="en-US" baseline="0" dirty="0" smtClean="0"/>
                        <a:t> ý</a:t>
                      </a:r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Viêm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đường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mật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Tam </a:t>
                      </a:r>
                      <a:r>
                        <a:rPr lang="en-US" dirty="0" err="1" smtClean="0"/>
                        <a:t>chứng</a:t>
                      </a:r>
                      <a:r>
                        <a:rPr lang="en-US" baseline="0" dirty="0" smtClean="0"/>
                        <a:t> Charcot (</a:t>
                      </a:r>
                      <a:r>
                        <a:rPr lang="en-US" baseline="0" dirty="0" err="1" smtClean="0"/>
                        <a:t>đau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sốt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vàng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Viêm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túi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mật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Vàng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</a:t>
                      </a:r>
                      <a:r>
                        <a:rPr lang="en-US" baseline="0" dirty="0" smtClean="0"/>
                        <a:t> (25%)</a:t>
                      </a:r>
                    </a:p>
                    <a:p>
                      <a:r>
                        <a:rPr lang="en-US" dirty="0" err="1" smtClean="0"/>
                        <a:t>Cơn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đau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quặn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mật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Murphy (+)</a:t>
                      </a:r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Sỏi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đường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mật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Sốt</a:t>
                      </a:r>
                      <a:endParaRPr lang="en-US" dirty="0" smtClean="0"/>
                    </a:p>
                    <a:p>
                      <a:r>
                        <a:rPr lang="en-US" dirty="0" err="1" smtClean="0"/>
                        <a:t>Vàng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Đau</a:t>
                      </a:r>
                      <a:r>
                        <a:rPr lang="en-US" baseline="0" dirty="0" smtClean="0"/>
                        <a:t> HS (P)</a:t>
                      </a:r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Viêm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tụy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Đau</a:t>
                      </a:r>
                      <a:r>
                        <a:rPr lang="en-US" baseline="0" dirty="0" smtClean="0"/>
                        <a:t> TV </a:t>
                      </a:r>
                      <a:r>
                        <a:rPr lang="en-US" baseline="0" dirty="0" err="1" smtClean="0"/>
                        <a:t>lan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sau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lưng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Tư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thế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bào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thai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Nôn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Dấu</a:t>
                      </a:r>
                      <a:r>
                        <a:rPr lang="en-US" baseline="0" dirty="0" smtClean="0"/>
                        <a:t> Turner/Cullen</a:t>
                      </a:r>
                    </a:p>
                    <a:p>
                      <a:r>
                        <a:rPr lang="en-US" baseline="0" dirty="0" err="1" smtClean="0"/>
                        <a:t>Tetany</a:t>
                      </a:r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0" y="833120"/>
          <a:ext cx="9144000" cy="594868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572000"/>
                <a:gridCol w="457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Bệnh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lý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Dấu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hiệu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gợi</a:t>
                      </a:r>
                      <a:r>
                        <a:rPr lang="en-US" baseline="0" dirty="0" smtClean="0"/>
                        <a:t> ý</a:t>
                      </a:r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Xơ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gan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Suy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tế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bào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gan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Tăng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áp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lực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tĩnh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mạch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cửa</a:t>
                      </a:r>
                      <a:endParaRPr lang="en-US" baseline="0" dirty="0" smtClean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Áp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xe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gan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Áp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đa</a:t>
                      </a:r>
                      <a:r>
                        <a:rPr lang="en-US" baseline="0" dirty="0" smtClean="0"/>
                        <a:t> ổ</a:t>
                      </a:r>
                    </a:p>
                    <a:p>
                      <a:r>
                        <a:rPr lang="en-US" baseline="0" dirty="0" err="1" smtClean="0"/>
                        <a:t>Sốt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Đau</a:t>
                      </a:r>
                      <a:r>
                        <a:rPr lang="en-US" baseline="0" dirty="0" smtClean="0"/>
                        <a:t> HS (P), </a:t>
                      </a:r>
                      <a:r>
                        <a:rPr lang="en-US" baseline="0" dirty="0" err="1" smtClean="0"/>
                        <a:t>giữa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thượng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vị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Báng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bụng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Vòm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hoành</a:t>
                      </a:r>
                      <a:r>
                        <a:rPr lang="en-US" baseline="0" dirty="0" smtClean="0"/>
                        <a:t> P </a:t>
                      </a:r>
                      <a:r>
                        <a:rPr lang="en-US" baseline="0" dirty="0" err="1" smtClean="0"/>
                        <a:t>nâng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cao</a:t>
                      </a:r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Viêm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gan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Tiểu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sậm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màu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trước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khi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vàng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Mệt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chán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ăn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đau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cơ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Sốt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nhẹ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Gan</a:t>
                      </a:r>
                      <a:r>
                        <a:rPr lang="en-US" baseline="0" dirty="0" smtClean="0"/>
                        <a:t> to </a:t>
                      </a:r>
                      <a:r>
                        <a:rPr lang="en-US" baseline="0" dirty="0" err="1" smtClean="0"/>
                        <a:t>nhẹ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Xơ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gan</a:t>
                      </a:r>
                      <a:r>
                        <a:rPr lang="en-US" b="1" baseline="0" dirty="0" smtClean="0"/>
                        <a:t> ứ </a:t>
                      </a:r>
                      <a:r>
                        <a:rPr lang="en-US" b="1" baseline="0" dirty="0" err="1" smtClean="0"/>
                        <a:t>mật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nguyên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phát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Vàng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động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xuất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hiện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nhiều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năm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sau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triệu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chứng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khác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Tăng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sắc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tố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Tiêu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chảy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mỡ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Nhuyễn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xương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Xanthelasma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Xanthoma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lòng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bàn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tay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chân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và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khuỷu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Gan</a:t>
                      </a:r>
                      <a:r>
                        <a:rPr lang="en-US" baseline="0" dirty="0" smtClean="0"/>
                        <a:t> to</a:t>
                      </a:r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0" y="1524000"/>
          <a:ext cx="9144000" cy="49530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572000"/>
                <a:gridCol w="457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Bệnh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lý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Dấu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hiệu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gợi</a:t>
                      </a:r>
                      <a:r>
                        <a:rPr lang="en-US" baseline="0" dirty="0" smtClean="0"/>
                        <a:t> ý</a:t>
                      </a:r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Hc</a:t>
                      </a:r>
                      <a:r>
                        <a:rPr lang="en-US" b="1" dirty="0" smtClean="0"/>
                        <a:t> </a:t>
                      </a:r>
                      <a:r>
                        <a:rPr lang="en-US" b="1" dirty="0" err="1" smtClean="0"/>
                        <a:t>Dubin</a:t>
                      </a:r>
                      <a:r>
                        <a:rPr lang="en-US" b="1" dirty="0" smtClean="0"/>
                        <a:t>-Johnson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tuổi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Di </a:t>
                      </a:r>
                      <a:r>
                        <a:rPr lang="en-US" baseline="0" dirty="0" err="1" smtClean="0"/>
                        <a:t>truyền</a:t>
                      </a:r>
                      <a:endParaRPr lang="en-US" dirty="0" smtClean="0"/>
                    </a:p>
                    <a:p>
                      <a:r>
                        <a:rPr lang="en-US" dirty="0" err="1" smtClean="0"/>
                        <a:t>Vàng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động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tăng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khi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có</a:t>
                      </a:r>
                      <a:r>
                        <a:rPr lang="en-US" baseline="0" dirty="0" smtClean="0"/>
                        <a:t> stress)</a:t>
                      </a:r>
                    </a:p>
                    <a:p>
                      <a:r>
                        <a:rPr lang="en-US" baseline="0" dirty="0" err="1" smtClean="0"/>
                        <a:t>Gan</a:t>
                      </a:r>
                      <a:r>
                        <a:rPr lang="en-US" baseline="0" dirty="0" smtClean="0"/>
                        <a:t> to </a:t>
                      </a:r>
                      <a:r>
                        <a:rPr lang="en-US" baseline="0" dirty="0" err="1" smtClean="0"/>
                        <a:t>nhẹ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Đau</a:t>
                      </a:r>
                      <a:r>
                        <a:rPr lang="en-US" baseline="0" dirty="0" smtClean="0"/>
                        <a:t> HS (P)</a:t>
                      </a:r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Suy</a:t>
                      </a:r>
                      <a:r>
                        <a:rPr lang="en-US" b="1" dirty="0" smtClean="0"/>
                        <a:t> </a:t>
                      </a:r>
                      <a:r>
                        <a:rPr lang="en-US" b="1" dirty="0" err="1" smtClean="0"/>
                        <a:t>tim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Dấu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hiệu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suy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tim</a:t>
                      </a:r>
                      <a:r>
                        <a:rPr lang="en-US" baseline="0" dirty="0" smtClean="0"/>
                        <a:t> P, T</a:t>
                      </a:r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Thuốc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Acetaminophen, </a:t>
                      </a:r>
                      <a:r>
                        <a:rPr lang="en-US" dirty="0" err="1" smtClean="0"/>
                        <a:t>Isoniazid</a:t>
                      </a:r>
                      <a:r>
                        <a:rPr lang="en-US" dirty="0" smtClean="0"/>
                        <a:t>, tetracycline,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thuốc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ngừa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thai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rifampin</a:t>
                      </a:r>
                      <a:r>
                        <a:rPr lang="en-US" baseline="0" dirty="0" smtClean="0"/>
                        <a:t>, methyldopa, erythromycin, </a:t>
                      </a:r>
                      <a:r>
                        <a:rPr lang="en-US" baseline="0" dirty="0" err="1" smtClean="0"/>
                        <a:t>mercaptopurine</a:t>
                      </a:r>
                      <a:r>
                        <a:rPr lang="en-US" baseline="0" dirty="0" smtClean="0"/>
                        <a:t>, androgen steroid</a:t>
                      </a:r>
                    </a:p>
                    <a:p>
                      <a:r>
                        <a:rPr lang="en-US" baseline="0" dirty="0" smtClean="0"/>
                        <a:t>sulfonamide</a:t>
                      </a:r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Phẫu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thuật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Tán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huyết</a:t>
                      </a:r>
                      <a:endParaRPr lang="en-US" b="1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Bất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Hb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Bất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đồng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nhóm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máu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Truyền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máu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dữ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trữ</a:t>
                      </a:r>
                      <a:endParaRPr lang="en-US" dirty="0"/>
                    </a:p>
                  </a:txBody>
                  <a:tcPr marL="186331" marR="186331">
                    <a:cell3D prstMaterial="dkEdge">
                      <a:bevel prst="convex"/>
                      <a:lightRig rig="flood" dir="t"/>
                    </a:cell3D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49428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Thông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số</a:t>
                      </a:r>
                      <a:endParaRPr lang="en-US" b="1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Giá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trị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Bilirubin</a:t>
                      </a:r>
                      <a:r>
                        <a:rPr lang="en-US" b="1" dirty="0" smtClean="0"/>
                        <a:t> TP</a:t>
                      </a:r>
                      <a:endParaRPr lang="en-US" b="1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 – 1.2 mg%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               TT</a:t>
                      </a:r>
                      <a:endParaRPr lang="en-US" b="1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 – 0.4 mg%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               GT</a:t>
                      </a:r>
                      <a:endParaRPr lang="en-US" b="1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 – 0.8 mg%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ALP</a:t>
                      </a:r>
                      <a:endParaRPr lang="en-US" b="1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 – 260 U/l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GGT</a:t>
                      </a:r>
                      <a:endParaRPr lang="en-US" b="1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 90 U/L (</a:t>
                      </a:r>
                      <a:r>
                        <a:rPr lang="en-US" dirty="0" err="1" smtClean="0"/>
                        <a:t>nam</a:t>
                      </a:r>
                      <a:r>
                        <a:rPr lang="en-US" dirty="0" smtClean="0"/>
                        <a:t>)</a:t>
                      </a:r>
                    </a:p>
                    <a:p>
                      <a:pPr algn="ctr"/>
                      <a:r>
                        <a:rPr lang="en-US" dirty="0" smtClean="0"/>
                        <a:t>&lt; 50 U/L (</a:t>
                      </a:r>
                      <a:r>
                        <a:rPr lang="en-US" dirty="0" err="1" smtClean="0"/>
                        <a:t>nữ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143000"/>
          </a:xfrm>
        </p:spPr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2209800"/>
          <a:ext cx="8229600" cy="222504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Xét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nghiệm</a:t>
                      </a:r>
                      <a:endParaRPr lang="en-US" b="1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Trước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gan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Tại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gan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Sau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gan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Bilirubin</a:t>
                      </a:r>
                      <a:r>
                        <a:rPr lang="en-US" b="1" dirty="0" smtClean="0"/>
                        <a:t> TT</a:t>
                      </a:r>
                      <a:endParaRPr lang="en-US" b="1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(-)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Tăng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Tăng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AST/ALT</a:t>
                      </a:r>
                      <a:endParaRPr lang="en-US" b="1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BT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Tăng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BT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ALP</a:t>
                      </a:r>
                      <a:endParaRPr lang="en-US" b="1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BT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BT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Tăng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Bilirubin</a:t>
                      </a:r>
                      <a:r>
                        <a:rPr lang="en-US" b="1" dirty="0" smtClean="0"/>
                        <a:t>/</a:t>
                      </a:r>
                      <a:r>
                        <a:rPr lang="en-US" b="1" dirty="0" err="1" smtClean="0"/>
                        <a:t>niệu</a:t>
                      </a:r>
                      <a:endParaRPr lang="en-US" b="1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(-)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(+)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(+)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Urobilinogen</a:t>
                      </a:r>
                      <a:r>
                        <a:rPr lang="en-US" b="1" dirty="0" smtClean="0"/>
                        <a:t>/</a:t>
                      </a:r>
                      <a:r>
                        <a:rPr lang="en-US" b="1" dirty="0" err="1" smtClean="0"/>
                        <a:t>niệu</a:t>
                      </a:r>
                      <a:endParaRPr lang="en-US" b="1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(+)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(+)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(-)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0" y="1524000"/>
          <a:ext cx="9144000" cy="480059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572000"/>
                <a:gridCol w="4572000"/>
              </a:tblGrid>
              <a:tr h="402346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Bệnh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lý</a:t>
                      </a:r>
                      <a:endParaRPr lang="en-US" b="1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Gợi</a:t>
                      </a:r>
                      <a:r>
                        <a:rPr lang="en-US" baseline="0" dirty="0" smtClean="0"/>
                        <a:t> ý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1289713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Tán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huyết</a:t>
                      </a:r>
                      <a:endParaRPr lang="en-US" b="1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Coom’s</a:t>
                      </a:r>
                      <a:r>
                        <a:rPr lang="en-US" dirty="0" smtClean="0"/>
                        <a:t> test (</a:t>
                      </a:r>
                      <a:r>
                        <a:rPr lang="en-US" dirty="0" err="1" smtClean="0"/>
                        <a:t>trực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tiếp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gián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tiếp</a:t>
                      </a:r>
                      <a:r>
                        <a:rPr lang="en-US" baseline="0" dirty="0" smtClean="0"/>
                        <a:t>)</a:t>
                      </a:r>
                    </a:p>
                    <a:p>
                      <a:pPr algn="l"/>
                      <a:r>
                        <a:rPr lang="en-US" baseline="0" dirty="0" err="1" smtClean="0"/>
                        <a:t>Bất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Hb</a:t>
                      </a:r>
                      <a:endParaRPr lang="en-US" baseline="0" dirty="0" smtClean="0"/>
                    </a:p>
                    <a:p>
                      <a:pPr algn="l"/>
                      <a:r>
                        <a:rPr lang="en-US" baseline="0" dirty="0" err="1" smtClean="0"/>
                        <a:t>Truyền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máu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dự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trữ</a:t>
                      </a:r>
                      <a:endParaRPr lang="en-US" baseline="0" dirty="0" smtClean="0"/>
                    </a:p>
                    <a:p>
                      <a:pPr algn="l"/>
                      <a:r>
                        <a:rPr lang="en-US" baseline="0" dirty="0" err="1" smtClean="0"/>
                        <a:t>Bất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đồng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nhóm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máu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402346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Xơ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gan</a:t>
                      </a:r>
                      <a:endParaRPr lang="en-US" b="1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Bất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chức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năng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gan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402346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Viêm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gan</a:t>
                      </a:r>
                      <a:endParaRPr lang="en-US" b="1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69446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           </a:t>
                      </a:r>
                      <a:r>
                        <a:rPr lang="en-US" b="0" dirty="0" err="1" smtClean="0"/>
                        <a:t>Vi</a:t>
                      </a:r>
                      <a:r>
                        <a:rPr lang="en-US" b="0" baseline="0" dirty="0" err="1" smtClean="0"/>
                        <a:t>rút</a:t>
                      </a:r>
                      <a:endParaRPr lang="en-US" b="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Xét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nghiệm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tìm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virút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gây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viêm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gan</a:t>
                      </a:r>
                      <a:r>
                        <a:rPr lang="en-US" baseline="0" dirty="0" smtClean="0"/>
                        <a:t> (A,B,C,D), EBV, CMV, HSV</a:t>
                      </a:r>
                      <a:endParaRPr lang="en-US" dirty="0" smtClean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402346">
                <a:tc>
                  <a:txBody>
                    <a:bodyPr/>
                    <a:lstStyle/>
                    <a:p>
                      <a:r>
                        <a:rPr lang="en-US" b="0" dirty="0" smtClean="0"/>
                        <a:t>           </a:t>
                      </a:r>
                      <a:r>
                        <a:rPr lang="en-US" b="0" dirty="0" err="1" smtClean="0"/>
                        <a:t>Thuốc</a:t>
                      </a:r>
                      <a:r>
                        <a:rPr lang="en-US" b="0" baseline="0" dirty="0" smtClean="0"/>
                        <a:t>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Acetaminophen, CTC 3 </a:t>
                      </a:r>
                      <a:r>
                        <a:rPr lang="en-US" dirty="0" err="1" smtClean="0"/>
                        <a:t>vòng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an </a:t>
                      </a:r>
                      <a:r>
                        <a:rPr lang="en-US" baseline="0" dirty="0" err="1" smtClean="0"/>
                        <a:t>thần</a:t>
                      </a:r>
                      <a:r>
                        <a:rPr lang="en-US" baseline="0" dirty="0" smtClean="0"/>
                        <a:t>, ….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402346"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           </a:t>
                      </a:r>
                      <a:r>
                        <a:rPr lang="en-US" b="0" baseline="0" dirty="0" err="1" smtClean="0"/>
                        <a:t>Độc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err="1" smtClean="0"/>
                        <a:t>chất</a:t>
                      </a:r>
                      <a:endParaRPr lang="en-US" b="0" baseline="0" dirty="0" smtClean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402346"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           </a:t>
                      </a:r>
                      <a:r>
                        <a:rPr lang="en-US" b="0" baseline="0" dirty="0" err="1" smtClean="0"/>
                        <a:t>Tự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err="1" smtClean="0"/>
                        <a:t>miễn</a:t>
                      </a:r>
                      <a:endParaRPr lang="en-US" b="0" baseline="0" dirty="0" smtClean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AMA, ANA, SMA,</a:t>
                      </a:r>
                      <a:r>
                        <a:rPr lang="en-US" baseline="0" dirty="0" smtClean="0"/>
                        <a:t> LKM-1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402346">
                <a:tc>
                  <a:txBody>
                    <a:bodyPr/>
                    <a:lstStyle/>
                    <a:p>
                      <a:r>
                        <a:rPr lang="en-US" b="1" baseline="0" dirty="0" err="1" smtClean="0"/>
                        <a:t>Tắc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nghẽn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ngoài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gan</a:t>
                      </a:r>
                      <a:endParaRPr lang="en-US" b="1" baseline="0" dirty="0" smtClean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SA, CT-scan,</a:t>
                      </a:r>
                      <a:r>
                        <a:rPr lang="en-US" baseline="0" dirty="0" smtClean="0"/>
                        <a:t> MRCP, ERCP</a:t>
                      </a:r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5850" y="0"/>
            <a:ext cx="6972300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81000"/>
            <a:ext cx="8763000" cy="6071825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17526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nhuốm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vàng</a:t>
            </a:r>
            <a:r>
              <a:rPr lang="en-US" dirty="0" smtClean="0">
                <a:solidFill>
                  <a:srgbClr val="FF0000"/>
                </a:solidFill>
              </a:rPr>
              <a:t> ở </a:t>
            </a:r>
            <a:r>
              <a:rPr lang="en-US" dirty="0" err="1" smtClean="0">
                <a:solidFill>
                  <a:srgbClr val="FF0000"/>
                </a:solidFill>
              </a:rPr>
              <a:t>da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niêm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và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kết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mạc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mắt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do </a:t>
            </a:r>
            <a:r>
              <a:rPr lang="en-US" dirty="0" err="1" smtClean="0">
                <a:solidFill>
                  <a:srgbClr val="FF0000"/>
                </a:solidFill>
              </a:rPr>
              <a:t>tăng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lượng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bilirubin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toàn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phần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4419600"/>
            <a:ext cx="8229600" cy="1371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Bili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TP &gt; 2.5 mg%    :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vàng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rõ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Bili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TP 2 – 2.5 mg% :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vàng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dưới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lâm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sàng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1600200"/>
            <a:ext cx="2895600" cy="2209800"/>
          </a:xfrm>
          <a:ln/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3 </a:t>
            </a:r>
            <a:r>
              <a:rPr lang="en-US" dirty="0" err="1" smtClean="0">
                <a:solidFill>
                  <a:srgbClr val="FF0000"/>
                </a:solidFill>
              </a:rPr>
              <a:t>cơ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chế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endParaRPr lang="en-US" dirty="0" smtClean="0"/>
          </a:p>
          <a:p>
            <a:pPr lvl="1"/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endParaRPr lang="en-US" dirty="0" smtClean="0"/>
          </a:p>
          <a:p>
            <a:pPr lvl="1"/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191000"/>
            <a:ext cx="2802287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7238" y="4191001"/>
            <a:ext cx="2796362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4191000"/>
            <a:ext cx="2819400" cy="252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381000" y="228600"/>
            <a:ext cx="1295400" cy="1447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1" i="0" u="none" strike="noStrike" cap="none" normalizeH="0" baseline="0" smtClean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NI-Helve" pitchFamily="2" charset="0"/>
            </a:endParaRPr>
          </a:p>
        </p:txBody>
      </p:sp>
      <p:grpSp>
        <p:nvGrpSpPr>
          <p:cNvPr id="2" name="Group 74"/>
          <p:cNvGrpSpPr>
            <a:grpSpLocks/>
          </p:cNvGrpSpPr>
          <p:nvPr/>
        </p:nvGrpSpPr>
        <p:grpSpPr bwMode="auto">
          <a:xfrm>
            <a:off x="1066800" y="25400"/>
            <a:ext cx="8001000" cy="6835775"/>
            <a:chOff x="672" y="16"/>
            <a:chExt cx="5040" cy="4306"/>
          </a:xfrm>
        </p:grpSpPr>
        <p:sp>
          <p:nvSpPr>
            <p:cNvPr id="111657" name="AutoShape 41"/>
            <p:cNvSpPr>
              <a:spLocks noChangeArrowheads="1"/>
            </p:cNvSpPr>
            <p:nvPr/>
          </p:nvSpPr>
          <p:spPr bwMode="auto">
            <a:xfrm>
              <a:off x="1584" y="2096"/>
              <a:ext cx="2016" cy="768"/>
            </a:xfrm>
            <a:prstGeom prst="flowChartAlternateProcess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61" name="Oval 45"/>
            <p:cNvSpPr>
              <a:spLocks noChangeArrowheads="1"/>
            </p:cNvSpPr>
            <p:nvPr/>
          </p:nvSpPr>
          <p:spPr bwMode="auto">
            <a:xfrm>
              <a:off x="1744" y="3536"/>
              <a:ext cx="624" cy="33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66" name="Line 50"/>
            <p:cNvSpPr>
              <a:spLocks noChangeShapeType="1"/>
            </p:cNvSpPr>
            <p:nvPr/>
          </p:nvSpPr>
          <p:spPr bwMode="auto">
            <a:xfrm>
              <a:off x="2016" y="2864"/>
              <a:ext cx="624" cy="43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67" name="Line 51"/>
            <p:cNvSpPr>
              <a:spLocks noChangeShapeType="1"/>
            </p:cNvSpPr>
            <p:nvPr/>
          </p:nvSpPr>
          <p:spPr bwMode="auto">
            <a:xfrm flipH="1">
              <a:off x="2640" y="2864"/>
              <a:ext cx="720" cy="43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69" name="Line 53"/>
            <p:cNvSpPr>
              <a:spLocks noChangeShapeType="1"/>
            </p:cNvSpPr>
            <p:nvPr/>
          </p:nvSpPr>
          <p:spPr bwMode="auto">
            <a:xfrm>
              <a:off x="2352" y="3696"/>
              <a:ext cx="288" cy="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70" name="Line 54"/>
            <p:cNvSpPr>
              <a:spLocks noChangeShapeType="1"/>
            </p:cNvSpPr>
            <p:nvPr/>
          </p:nvSpPr>
          <p:spPr bwMode="auto">
            <a:xfrm>
              <a:off x="2640" y="3296"/>
              <a:ext cx="0" cy="816"/>
            </a:xfrm>
            <a:prstGeom prst="line">
              <a:avLst/>
            </a:prstGeom>
            <a:noFill/>
            <a:ln w="7620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71" name="Text Box 55"/>
            <p:cNvSpPr txBox="1">
              <a:spLocks noChangeArrowheads="1"/>
            </p:cNvSpPr>
            <p:nvPr/>
          </p:nvSpPr>
          <p:spPr bwMode="auto">
            <a:xfrm>
              <a:off x="672" y="32"/>
              <a:ext cx="2112" cy="708"/>
            </a:xfrm>
            <a:prstGeom prst="rect">
              <a:avLst/>
            </a:prstGeom>
            <a:noFill/>
            <a:ln w="9525">
              <a:solidFill>
                <a:srgbClr val="66FF33"/>
              </a:solidFill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800" b="1" i="1" dirty="0" err="1">
                  <a:solidFill>
                    <a:schemeClr val="accent6"/>
                  </a:solidFill>
                  <a:latin typeface="Arial" charset="0"/>
                </a:rPr>
                <a:t>Dị</a:t>
              </a:r>
              <a:r>
                <a:rPr lang="en-US" sz="2800" b="1" i="1" dirty="0">
                  <a:solidFill>
                    <a:schemeClr val="accent6"/>
                  </a:solidFill>
                  <a:latin typeface="Arial" charset="0"/>
                </a:rPr>
                <a:t> </a:t>
              </a:r>
              <a:r>
                <a:rPr lang="en-US" sz="2800" b="1" i="1" dirty="0" err="1">
                  <a:solidFill>
                    <a:schemeClr val="accent6"/>
                  </a:solidFill>
                  <a:latin typeface="Arial" charset="0"/>
                </a:rPr>
                <a:t>hóa</a:t>
              </a:r>
              <a:r>
                <a:rPr lang="en-US" sz="2800" b="1" i="1" dirty="0">
                  <a:solidFill>
                    <a:schemeClr val="accent6"/>
                  </a:solidFill>
                  <a:latin typeface="Arial" charset="0"/>
                </a:rPr>
                <a:t> </a:t>
              </a:r>
              <a:r>
                <a:rPr lang="en-US" sz="2800" b="1" i="1" dirty="0" err="1">
                  <a:solidFill>
                    <a:schemeClr val="accent6"/>
                  </a:solidFill>
                  <a:latin typeface="Arial" charset="0"/>
                </a:rPr>
                <a:t>Hb</a:t>
              </a:r>
              <a:r>
                <a:rPr lang="en-US" sz="2800" b="1" i="1" dirty="0">
                  <a:solidFill>
                    <a:schemeClr val="accent6"/>
                  </a:solidFill>
                  <a:latin typeface="Arial" charset="0"/>
                </a:rPr>
                <a:t> </a:t>
              </a:r>
              <a:r>
                <a:rPr lang="en-US" sz="2800" b="1" i="1" dirty="0" err="1">
                  <a:solidFill>
                    <a:schemeClr val="accent6"/>
                  </a:solidFill>
                  <a:latin typeface="Arial" charset="0"/>
                </a:rPr>
                <a:t>của</a:t>
              </a:r>
              <a:r>
                <a:rPr lang="en-US" sz="2800" b="1" i="1" dirty="0">
                  <a:solidFill>
                    <a:schemeClr val="accent6"/>
                  </a:solidFill>
                  <a:latin typeface="Arial" charset="0"/>
                </a:rPr>
                <a:t> HC</a:t>
              </a:r>
            </a:p>
            <a:p>
              <a:pPr>
                <a:spcBef>
                  <a:spcPct val="50000"/>
                </a:spcBef>
                <a:defRPr/>
              </a:pPr>
              <a:endParaRPr lang="en-US" sz="800" b="0" i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  <a:p>
              <a:pPr algn="ctr">
                <a:spcBef>
                  <a:spcPct val="50000"/>
                </a:spcBef>
                <a:defRPr/>
              </a:pPr>
              <a:r>
                <a:rPr lang="en-US" b="1" dirty="0">
                  <a:solidFill>
                    <a:schemeClr val="bg2"/>
                  </a:solidFill>
                  <a:latin typeface="Calibri" pitchFamily="34" charset="0"/>
                  <a:cs typeface="Calibri" pitchFamily="34" charset="0"/>
                </a:rPr>
                <a:t>85% </a:t>
              </a:r>
              <a:endParaRPr lang="en-US" sz="20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1672" name="Text Box 56"/>
            <p:cNvSpPr txBox="1">
              <a:spLocks noChangeArrowheads="1"/>
            </p:cNvSpPr>
            <p:nvPr/>
          </p:nvSpPr>
          <p:spPr bwMode="auto">
            <a:xfrm>
              <a:off x="2928" y="16"/>
              <a:ext cx="2064" cy="832"/>
            </a:xfrm>
            <a:prstGeom prst="rect">
              <a:avLst/>
            </a:prstGeom>
            <a:noFill/>
            <a:ln w="9525">
              <a:solidFill>
                <a:srgbClr val="66FF33"/>
              </a:solidFill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000" b="1" i="1" dirty="0">
                  <a:solidFill>
                    <a:schemeClr val="accent6"/>
                  </a:solidFill>
                  <a:latin typeface="Arial" charset="0"/>
                </a:rPr>
                <a:t>Enzyme, </a:t>
              </a:r>
              <a:r>
                <a:rPr lang="en-US" sz="2000" b="1" i="1" dirty="0" err="1">
                  <a:solidFill>
                    <a:schemeClr val="accent6"/>
                  </a:solidFill>
                  <a:latin typeface="Arial" charset="0"/>
                </a:rPr>
                <a:t>Myoglobine</a:t>
              </a:r>
              <a:endParaRPr lang="en-US" sz="2000" b="1" i="1" dirty="0">
                <a:solidFill>
                  <a:schemeClr val="accent6"/>
                </a:solidFill>
                <a:latin typeface="Arial" charset="0"/>
              </a:endParaRPr>
            </a:p>
            <a:p>
              <a:pPr>
                <a:spcBef>
                  <a:spcPct val="50000"/>
                </a:spcBef>
                <a:defRPr/>
              </a:pPr>
              <a:r>
                <a:rPr lang="en-US" sz="2000" b="1" i="1" dirty="0" err="1">
                  <a:solidFill>
                    <a:schemeClr val="accent6"/>
                  </a:solidFill>
                  <a:latin typeface="Arial" charset="0"/>
                </a:rPr>
                <a:t>Tạo</a:t>
              </a:r>
              <a:r>
                <a:rPr lang="en-US" sz="2000" b="1" i="1" dirty="0">
                  <a:solidFill>
                    <a:schemeClr val="accent6"/>
                  </a:solidFill>
                  <a:latin typeface="Arial" charset="0"/>
                </a:rPr>
                <a:t> </a:t>
              </a:r>
              <a:r>
                <a:rPr lang="en-US" sz="2000" b="1" i="1" dirty="0" err="1">
                  <a:solidFill>
                    <a:schemeClr val="accent6"/>
                  </a:solidFill>
                  <a:latin typeface="Arial" charset="0"/>
                </a:rPr>
                <a:t>máu</a:t>
              </a:r>
              <a:r>
                <a:rPr lang="en-US" sz="2000" b="1" i="1" dirty="0">
                  <a:solidFill>
                    <a:schemeClr val="accent6"/>
                  </a:solidFill>
                  <a:latin typeface="Arial" charset="0"/>
                </a:rPr>
                <a:t> </a:t>
              </a:r>
              <a:r>
                <a:rPr lang="en-US" sz="2000" b="1" i="1" dirty="0" err="1">
                  <a:solidFill>
                    <a:schemeClr val="accent6"/>
                  </a:solidFill>
                  <a:latin typeface="Arial" charset="0"/>
                </a:rPr>
                <a:t>không</a:t>
              </a:r>
              <a:r>
                <a:rPr lang="en-US" sz="2000" b="1" i="1" dirty="0">
                  <a:solidFill>
                    <a:schemeClr val="accent6"/>
                  </a:solidFill>
                  <a:latin typeface="Arial" charset="0"/>
                </a:rPr>
                <a:t> </a:t>
              </a:r>
              <a:r>
                <a:rPr lang="en-US" sz="2000" b="1" i="1" dirty="0" err="1">
                  <a:solidFill>
                    <a:schemeClr val="accent6"/>
                  </a:solidFill>
                  <a:latin typeface="Arial" charset="0"/>
                </a:rPr>
                <a:t>hiệu</a:t>
              </a:r>
              <a:r>
                <a:rPr lang="en-US" sz="2000" b="1" i="1" dirty="0">
                  <a:solidFill>
                    <a:schemeClr val="accent6"/>
                  </a:solidFill>
                  <a:latin typeface="Arial" charset="0"/>
                </a:rPr>
                <a:t> </a:t>
              </a:r>
              <a:r>
                <a:rPr lang="en-US" sz="2000" b="1" i="1" dirty="0" err="1">
                  <a:solidFill>
                    <a:schemeClr val="accent6"/>
                  </a:solidFill>
                  <a:latin typeface="Arial" charset="0"/>
                </a:rPr>
                <a:t>quả</a:t>
              </a:r>
              <a:endParaRPr lang="en-US" sz="2000" b="1" i="1" dirty="0">
                <a:solidFill>
                  <a:schemeClr val="accent6"/>
                </a:solidFill>
                <a:latin typeface="Arial" charset="0"/>
              </a:endParaRPr>
            </a:p>
            <a:p>
              <a:pPr algn="ctr">
                <a:spcBef>
                  <a:spcPct val="50000"/>
                </a:spcBef>
                <a:defRPr/>
              </a:pPr>
              <a:r>
                <a:rPr lang="en-US" sz="2000" b="1" i="1" dirty="0">
                  <a:solidFill>
                    <a:schemeClr val="bg2"/>
                  </a:solidFill>
                  <a:latin typeface="Arial" charset="0"/>
                </a:rPr>
                <a:t>15% </a:t>
              </a:r>
            </a:p>
          </p:txBody>
        </p:sp>
        <p:sp>
          <p:nvSpPr>
            <p:cNvPr id="111676" name="Text Box 60"/>
            <p:cNvSpPr txBox="1">
              <a:spLocks noChangeArrowheads="1"/>
            </p:cNvSpPr>
            <p:nvPr/>
          </p:nvSpPr>
          <p:spPr bwMode="auto">
            <a:xfrm>
              <a:off x="1584" y="1235"/>
              <a:ext cx="2112" cy="333"/>
            </a:xfrm>
            <a:prstGeom prst="rect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800" b="1" i="1" dirty="0" err="1">
                  <a:solidFill>
                    <a:schemeClr val="accent6"/>
                  </a:solidFill>
                  <a:latin typeface="Arial" charset="0"/>
                </a:rPr>
                <a:t>Bil</a:t>
              </a:r>
              <a:r>
                <a:rPr lang="en-US" sz="2800" b="1" i="1" dirty="0">
                  <a:solidFill>
                    <a:schemeClr val="accent6"/>
                  </a:solidFill>
                  <a:latin typeface="Arial" charset="0"/>
                </a:rPr>
                <a:t> TD (GT)</a:t>
              </a:r>
              <a:endParaRPr lang="en-US" sz="2000" b="1" i="1" dirty="0">
                <a:solidFill>
                  <a:schemeClr val="accent6"/>
                </a:solidFill>
                <a:latin typeface="Arial" charset="0"/>
              </a:endParaRPr>
            </a:p>
          </p:txBody>
        </p:sp>
        <p:sp>
          <p:nvSpPr>
            <p:cNvPr id="111677" name="AutoShape 61"/>
            <p:cNvSpPr>
              <a:spLocks noChangeArrowheads="1"/>
            </p:cNvSpPr>
            <p:nvPr/>
          </p:nvSpPr>
          <p:spPr bwMode="auto">
            <a:xfrm>
              <a:off x="2016" y="944"/>
              <a:ext cx="384" cy="24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78" name="AutoShape 62"/>
            <p:cNvSpPr>
              <a:spLocks noChangeArrowheads="1"/>
            </p:cNvSpPr>
            <p:nvPr/>
          </p:nvSpPr>
          <p:spPr bwMode="auto">
            <a:xfrm>
              <a:off x="3360" y="944"/>
              <a:ext cx="144" cy="240"/>
            </a:xfrm>
            <a:prstGeom prst="downArrow">
              <a:avLst>
                <a:gd name="adj1" fmla="val 50000"/>
                <a:gd name="adj2" fmla="val 41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79" name="AutoShape 63"/>
            <p:cNvSpPr>
              <a:spLocks noChangeArrowheads="1"/>
            </p:cNvSpPr>
            <p:nvPr/>
          </p:nvSpPr>
          <p:spPr bwMode="auto">
            <a:xfrm>
              <a:off x="2400" y="1664"/>
              <a:ext cx="384" cy="384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80" name="Text Box 64"/>
            <p:cNvSpPr txBox="1">
              <a:spLocks noChangeArrowheads="1"/>
            </p:cNvSpPr>
            <p:nvPr/>
          </p:nvSpPr>
          <p:spPr bwMode="auto">
            <a:xfrm>
              <a:off x="2688" y="1740"/>
              <a:ext cx="57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+ Alb</a:t>
              </a:r>
              <a:endParaRPr lang="en-US" sz="1200" b="1" i="1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111681" name="Text Box 65"/>
            <p:cNvSpPr txBox="1">
              <a:spLocks noChangeArrowheads="1"/>
            </p:cNvSpPr>
            <p:nvPr/>
          </p:nvSpPr>
          <p:spPr bwMode="auto">
            <a:xfrm>
              <a:off x="2112" y="2192"/>
              <a:ext cx="912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4400" i="1" dirty="0">
                  <a:solidFill>
                    <a:srgbClr val="66FF3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GAN</a:t>
              </a:r>
              <a:endParaRPr lang="en-US" sz="3600" i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  <p:sp>
          <p:nvSpPr>
            <p:cNvPr id="111682" name="Text Box 66"/>
            <p:cNvSpPr txBox="1">
              <a:spLocks noChangeArrowheads="1"/>
            </p:cNvSpPr>
            <p:nvPr/>
          </p:nvSpPr>
          <p:spPr bwMode="auto">
            <a:xfrm>
              <a:off x="3648" y="2080"/>
              <a:ext cx="2064" cy="77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2075" tIns="46038" rIns="92075" bIns="46038">
              <a:spAutoFit/>
            </a:bodyPr>
            <a:lstStyle/>
            <a:p>
              <a:pPr algn="l">
                <a:spcBef>
                  <a:spcPct val="30000"/>
                </a:spcBef>
                <a:buFontTx/>
                <a:buChar char="•"/>
                <a:defRPr/>
              </a:pPr>
              <a:r>
                <a:rPr lang="en-US" sz="1600" b="1" i="1" dirty="0" err="1" smtClean="0">
                  <a:solidFill>
                    <a:schemeClr val="bg2"/>
                  </a:solidFill>
                  <a:latin typeface="Arial" charset="0"/>
                </a:rPr>
                <a:t>Tiếp</a:t>
              </a:r>
              <a:r>
                <a:rPr lang="en-US" sz="1600" b="1" i="1" dirty="0" smtClean="0">
                  <a:solidFill>
                    <a:schemeClr val="bg2"/>
                  </a:solidFill>
                  <a:latin typeface="Arial" charset="0"/>
                </a:rPr>
                <a:t> </a:t>
              </a: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nhận</a:t>
              </a:r>
              <a:endParaRPr lang="en-US" sz="1600" b="1" i="1" dirty="0">
                <a:solidFill>
                  <a:schemeClr val="bg2"/>
                </a:solidFill>
                <a:latin typeface="Arial" charset="0"/>
              </a:endParaRPr>
            </a:p>
            <a:p>
              <a:pPr algn="l">
                <a:spcBef>
                  <a:spcPct val="30000"/>
                </a:spcBef>
                <a:buFontTx/>
                <a:buChar char="•"/>
                <a:defRPr/>
              </a:pP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</a:t>
              </a: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Liên</a:t>
              </a: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</a:t>
              </a: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hợp</a:t>
              </a: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Acid </a:t>
              </a: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glucuronic</a:t>
              </a: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</a:t>
              </a:r>
              <a:br>
                <a:rPr lang="en-US" sz="1600" b="1" i="1" dirty="0">
                  <a:solidFill>
                    <a:schemeClr val="bg2"/>
                  </a:solidFill>
                  <a:latin typeface="Arial" charset="0"/>
                </a:rPr>
              </a:b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  </a:t>
              </a: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tạo</a:t>
              </a: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</a:t>
              </a: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thành</a:t>
              </a: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</a:t>
              </a: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Bil</a:t>
              </a: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</a:t>
              </a: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liên</a:t>
              </a: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</a:t>
              </a: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hợp</a:t>
              </a: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(</a:t>
              </a: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Bil</a:t>
              </a: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TT)</a:t>
              </a:r>
            </a:p>
            <a:p>
              <a:pPr algn="l">
                <a:spcBef>
                  <a:spcPct val="30000"/>
                </a:spcBef>
                <a:buFontTx/>
                <a:buChar char="•"/>
                <a:defRPr/>
              </a:pP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</a:t>
              </a: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Bài</a:t>
              </a: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</a:t>
              </a: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tiết</a:t>
              </a:r>
              <a:endParaRPr lang="en-US" sz="1200" b="1" i="1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111683" name="Text Box 67"/>
            <p:cNvSpPr txBox="1">
              <a:spLocks noChangeArrowheads="1"/>
            </p:cNvSpPr>
            <p:nvPr/>
          </p:nvSpPr>
          <p:spPr bwMode="auto">
            <a:xfrm>
              <a:off x="1152" y="2954"/>
              <a:ext cx="86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Ống</a:t>
              </a: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</a:t>
              </a: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gan</a:t>
              </a: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P</a:t>
              </a:r>
              <a:endParaRPr lang="en-US" sz="1200" b="1" i="1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111684" name="Text Box 68"/>
            <p:cNvSpPr txBox="1">
              <a:spLocks noChangeArrowheads="1"/>
            </p:cNvSpPr>
            <p:nvPr/>
          </p:nvSpPr>
          <p:spPr bwMode="auto">
            <a:xfrm>
              <a:off x="3120" y="3004"/>
              <a:ext cx="120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Ống</a:t>
              </a: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</a:t>
              </a: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gan</a:t>
              </a: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T</a:t>
              </a:r>
              <a:endParaRPr lang="en-US" sz="1200" b="1" i="1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111685" name="Text Box 69"/>
            <p:cNvSpPr txBox="1">
              <a:spLocks noChangeArrowheads="1"/>
            </p:cNvSpPr>
            <p:nvPr/>
          </p:nvSpPr>
          <p:spPr bwMode="auto">
            <a:xfrm>
              <a:off x="2688" y="3372"/>
              <a:ext cx="134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Ống</a:t>
              </a: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</a:t>
              </a: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gan</a:t>
              </a: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 </a:t>
              </a:r>
              <a:r>
                <a:rPr lang="en-US" sz="1600" b="1" i="1" dirty="0" err="1">
                  <a:solidFill>
                    <a:schemeClr val="bg2"/>
                  </a:solidFill>
                  <a:latin typeface="Arial" charset="0"/>
                </a:rPr>
                <a:t>chung</a:t>
              </a:r>
              <a:endParaRPr lang="en-US" sz="1200" b="1" i="1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111687" name="Text Box 71"/>
            <p:cNvSpPr txBox="1">
              <a:spLocks noChangeArrowheads="1"/>
            </p:cNvSpPr>
            <p:nvPr/>
          </p:nvSpPr>
          <p:spPr bwMode="auto">
            <a:xfrm>
              <a:off x="2688" y="3824"/>
              <a:ext cx="134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b="1" i="1" dirty="0">
                  <a:solidFill>
                    <a:schemeClr val="bg2"/>
                  </a:solidFill>
                  <a:latin typeface="Arial" charset="0"/>
                </a:rPr>
                <a:t>ỐNG MẬT CHỦ</a:t>
              </a:r>
              <a:endParaRPr lang="en-US" sz="1200" b="1" i="1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111688" name="Text Box 72"/>
            <p:cNvSpPr txBox="1">
              <a:spLocks noChangeArrowheads="1"/>
            </p:cNvSpPr>
            <p:nvPr/>
          </p:nvSpPr>
          <p:spPr bwMode="auto">
            <a:xfrm>
              <a:off x="1728" y="3600"/>
              <a:ext cx="57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i="1">
                  <a:solidFill>
                    <a:srgbClr val="66FF3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TM</a:t>
              </a:r>
              <a:endParaRPr lang="en-US" sz="1200" i="1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  <p:sp>
          <p:nvSpPr>
            <p:cNvPr id="111689" name="Text Box 73"/>
            <p:cNvSpPr txBox="1">
              <a:spLocks noChangeArrowheads="1"/>
            </p:cNvSpPr>
            <p:nvPr/>
          </p:nvSpPr>
          <p:spPr bwMode="auto">
            <a:xfrm>
              <a:off x="2112" y="4108"/>
              <a:ext cx="105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600" b="1" i="1" dirty="0">
                  <a:solidFill>
                    <a:schemeClr val="accent6"/>
                  </a:solidFill>
                  <a:latin typeface="Arial" charset="0"/>
                </a:rPr>
                <a:t>TÁ TRÀNG</a:t>
              </a:r>
            </a:p>
          </p:txBody>
        </p:sp>
      </p:grp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ChangeArrowheads="1"/>
          </p:cNvSpPr>
          <p:nvPr/>
        </p:nvSpPr>
        <p:spPr bwMode="auto">
          <a:xfrm>
            <a:off x="0" y="0"/>
            <a:ext cx="9144000" cy="101630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6000" b="1" dirty="0" err="1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Phân</a:t>
            </a:r>
            <a:r>
              <a:rPr lang="en-US" sz="6000" b="1" dirty="0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 </a:t>
            </a:r>
            <a:r>
              <a:rPr lang="en-US" sz="6000" b="1" dirty="0" err="1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loại</a:t>
            </a:r>
            <a:r>
              <a:rPr lang="en-US" sz="6000" b="1" dirty="0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 (1)</a:t>
            </a:r>
          </a:p>
        </p:txBody>
      </p:sp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838200" y="1524000"/>
            <a:ext cx="8001000" cy="4721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Theo </a:t>
            </a:r>
            <a:r>
              <a:rPr lang="en-US" sz="3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triệu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chứng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lâm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sàng</a:t>
            </a:r>
            <a:endParaRPr lang="en-US" sz="32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VD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lâm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sàng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(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Bil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tp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&gt; 2,5 mg%)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VD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dưới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lâm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sàng</a:t>
            </a:r>
            <a:endParaRPr lang="en-US" sz="3200" b="1" dirty="0" smtClean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 b="1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Theo </a:t>
            </a:r>
            <a:r>
              <a:rPr lang="en-US" sz="3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thành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phần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Bilirubine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tăng</a:t>
            </a:r>
            <a:endParaRPr lang="en-US" sz="32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VD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tăng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Bil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TT (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Bil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TT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chiếm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&gt; 50%)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VD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tăng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Bil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GT (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Bil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GT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chiếm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&gt; 85%)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VD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tăng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Bil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hỗn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hợp</a:t>
            </a:r>
            <a:endParaRPr lang="en-US" sz="3200" b="1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33400" y="990600"/>
            <a:ext cx="1143000" cy="609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1" i="0" u="none" strike="noStrike" cap="none" normalizeH="0" baseline="0" smtClean="0">
              <a:ln>
                <a:noFill/>
              </a:ln>
              <a:solidFill>
                <a:srgbClr val="00FF00"/>
              </a:solidFill>
              <a:latin typeface="VNI-Helve" pitchFamily="2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ChangeArrowheads="1"/>
          </p:cNvSpPr>
          <p:nvPr/>
        </p:nvSpPr>
        <p:spPr bwMode="auto">
          <a:xfrm>
            <a:off x="0" y="0"/>
            <a:ext cx="9144000" cy="101630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6000" b="1" dirty="0" err="1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Phân</a:t>
            </a:r>
            <a:r>
              <a:rPr lang="en-US" sz="6000" b="1" dirty="0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 </a:t>
            </a:r>
            <a:r>
              <a:rPr lang="en-US" sz="6000" b="1" dirty="0" err="1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loại</a:t>
            </a:r>
            <a:r>
              <a:rPr lang="en-US" sz="6000" b="1" dirty="0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 (2)</a:t>
            </a:r>
          </a:p>
        </p:txBody>
      </p:sp>
      <p:sp>
        <p:nvSpPr>
          <p:cNvPr id="178179" name="Text Box 3"/>
          <p:cNvSpPr txBox="1">
            <a:spLocks noChangeArrowheads="1"/>
          </p:cNvSpPr>
          <p:nvPr/>
        </p:nvSpPr>
        <p:spPr bwMode="auto">
          <a:xfrm>
            <a:off x="762000" y="1828800"/>
            <a:ext cx="8001000" cy="265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Theo </a:t>
            </a:r>
            <a:r>
              <a:rPr lang="en-US" sz="3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vị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trí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tổn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thương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gây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vàng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da</a:t>
            </a:r>
            <a:endParaRPr lang="en-US" sz="32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2" indent="-34290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b="1" dirty="0" err="1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Trước</a:t>
            </a:r>
            <a:r>
              <a:rPr lang="en-US" sz="3200" b="1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gan</a:t>
            </a:r>
            <a:endParaRPr lang="en-US" sz="3200" b="1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  <a:p>
            <a:pPr lvl="2" indent="-34290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Tại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gan</a:t>
            </a:r>
            <a:endParaRPr lang="en-US" sz="3200" b="1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  <a:p>
            <a:pPr lvl="2" indent="-34290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Sau</a:t>
            </a:r>
            <a:r>
              <a:rPr lang="en-US" sz="3200" b="1" dirty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gan</a:t>
            </a:r>
            <a:endParaRPr lang="en-US" sz="3200" b="1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8180" name="AutoShape 4"/>
          <p:cNvSpPr>
            <a:spLocks/>
          </p:cNvSpPr>
          <p:nvPr/>
        </p:nvSpPr>
        <p:spPr bwMode="auto">
          <a:xfrm>
            <a:off x="4267200" y="2514600"/>
            <a:ext cx="152400" cy="990600"/>
          </a:xfrm>
          <a:prstGeom prst="righ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8181" name="AutoShape 5"/>
          <p:cNvSpPr>
            <a:spLocks/>
          </p:cNvSpPr>
          <p:nvPr/>
        </p:nvSpPr>
        <p:spPr bwMode="auto">
          <a:xfrm>
            <a:off x="4343400" y="3733800"/>
            <a:ext cx="304800" cy="121920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8182" name="Text Box 6"/>
          <p:cNvSpPr txBox="1">
            <a:spLocks noChangeArrowheads="1"/>
          </p:cNvSpPr>
          <p:nvPr/>
        </p:nvSpPr>
        <p:spPr bwMode="auto">
          <a:xfrm>
            <a:off x="4800600" y="2452687"/>
            <a:ext cx="3352800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3300" b="0" i="1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VD </a:t>
            </a:r>
            <a:r>
              <a:rPr lang="en-US" sz="3300" b="0" i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tán</a:t>
            </a:r>
            <a:r>
              <a:rPr lang="en-US" sz="3300" b="0" i="1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n-US" sz="3300" b="0" i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huyết</a:t>
            </a:r>
            <a:endParaRPr lang="en-US" sz="3300" b="0" i="1" dirty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78185" name="Text Box 9"/>
          <p:cNvSpPr txBox="1">
            <a:spLocks noChangeArrowheads="1"/>
          </p:cNvSpPr>
          <p:nvPr/>
        </p:nvSpPr>
        <p:spPr bwMode="auto">
          <a:xfrm>
            <a:off x="4953000" y="3505200"/>
            <a:ext cx="2438400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3300" b="0" i="1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VD </a:t>
            </a:r>
            <a:r>
              <a:rPr lang="en-US" sz="3300" b="0" i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tắc</a:t>
            </a:r>
            <a:r>
              <a:rPr lang="en-US" sz="3300" b="0" i="1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n-US" sz="3300" b="0" i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mật</a:t>
            </a:r>
            <a:endParaRPr lang="en-US" sz="3300" b="0" i="1" dirty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0" name="Right Brace 9"/>
          <p:cNvSpPr/>
          <p:nvPr/>
        </p:nvSpPr>
        <p:spPr bwMode="auto">
          <a:xfrm>
            <a:off x="3810000" y="3200400"/>
            <a:ext cx="762000" cy="121920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1" i="0" u="none" strike="noStrike" cap="none" normalizeH="0" baseline="0" smtClean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NI-Helve" pitchFamily="2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1000" y="990600"/>
            <a:ext cx="1371600" cy="762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1" i="0" u="none" strike="noStrike" cap="none" normalizeH="0" baseline="0" smtClean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NI-Helve" pitchFamily="2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685800" y="3352800"/>
            <a:ext cx="4572000" cy="2362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1" i="0" u="none" strike="noStrike" cap="none" normalizeH="0" baseline="0" smtClean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NI-Helve" pitchFamily="2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81000" y="228600"/>
            <a:ext cx="1295400" cy="1447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1" i="0" u="none" strike="noStrike" cap="none" normalizeH="0" baseline="0" smtClean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NI-Helve" pitchFamily="2" charset="0"/>
            </a:endParaRPr>
          </a:p>
        </p:txBody>
      </p:sp>
      <p:sp>
        <p:nvSpPr>
          <p:cNvPr id="180226" name="Rectangle 2"/>
          <p:cNvSpPr>
            <a:spLocks noChangeArrowheads="1"/>
          </p:cNvSpPr>
          <p:nvPr/>
        </p:nvSpPr>
        <p:spPr bwMode="auto">
          <a:xfrm>
            <a:off x="0" y="533400"/>
            <a:ext cx="9144000" cy="7700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400" b="1" dirty="0" err="1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Nguyên</a:t>
            </a:r>
            <a:r>
              <a:rPr lang="en-US" sz="4400" b="1" dirty="0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nhân</a:t>
            </a:r>
            <a:r>
              <a:rPr lang="en-US" sz="4400" b="1" dirty="0">
                <a:solidFill>
                  <a:srgbClr val="0070C0"/>
                </a:solidFill>
                <a:latin typeface="Calibri" pitchFamily="34" charset="0"/>
                <a:ea typeface="+mj-ea"/>
                <a:cs typeface="Calibri" pitchFamily="34" charset="0"/>
              </a:rPr>
              <a:t> (1): </a:t>
            </a:r>
            <a:r>
              <a:rPr lang="en-US" sz="4400" b="1" dirty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VD </a:t>
            </a:r>
            <a:r>
              <a:rPr lang="en-US" sz="4400" b="1" dirty="0" err="1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trước</a:t>
            </a:r>
            <a:r>
              <a:rPr lang="en-US" sz="4400" b="1" dirty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gan</a:t>
            </a:r>
            <a:endParaRPr lang="en-US" sz="4400" b="1" dirty="0">
              <a:solidFill>
                <a:srgbClr val="FF0000"/>
              </a:solidFill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762000" y="1828800"/>
            <a:ext cx="8001000" cy="395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  <a:defRPr/>
            </a:pPr>
            <a:r>
              <a:rPr lang="en-US" sz="3300" b="1" dirty="0" smtClean="0">
                <a:solidFill>
                  <a:srgbClr val="FF0000"/>
                </a:solidFill>
                <a:latin typeface="Arial" charset="0"/>
              </a:rPr>
              <a:t>VD </a:t>
            </a:r>
            <a:r>
              <a:rPr lang="en-US" sz="3300" b="1" dirty="0" err="1">
                <a:solidFill>
                  <a:srgbClr val="FF0000"/>
                </a:solidFill>
                <a:latin typeface="Arial" charset="0"/>
              </a:rPr>
              <a:t>trước</a:t>
            </a:r>
            <a:r>
              <a:rPr lang="en-US" sz="3300" b="1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Arial" charset="0"/>
              </a:rPr>
              <a:t>gan</a:t>
            </a:r>
            <a:r>
              <a:rPr lang="en-US" sz="3300" b="1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3300" b="1" dirty="0">
                <a:solidFill>
                  <a:schemeClr val="bg2"/>
                </a:solidFill>
                <a:latin typeface="Arial" charset="0"/>
              </a:rPr>
              <a:t>= VD </a:t>
            </a:r>
            <a:r>
              <a:rPr lang="en-US" sz="3300" b="1" dirty="0" err="1">
                <a:solidFill>
                  <a:schemeClr val="bg2"/>
                </a:solidFill>
                <a:latin typeface="Arial" charset="0"/>
              </a:rPr>
              <a:t>tán</a:t>
            </a:r>
            <a:r>
              <a:rPr lang="en-US" sz="3300" b="1" dirty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en-US" sz="3300" b="1" dirty="0" err="1" smtClean="0">
                <a:solidFill>
                  <a:schemeClr val="bg2"/>
                </a:solidFill>
                <a:latin typeface="Arial" charset="0"/>
              </a:rPr>
              <a:t>huyết</a:t>
            </a:r>
            <a:endParaRPr lang="en-US" sz="3300" b="1" dirty="0" smtClean="0">
              <a:solidFill>
                <a:schemeClr val="bg2"/>
              </a:solidFill>
              <a:latin typeface="Arial" charset="0"/>
            </a:endParaRPr>
          </a:p>
          <a:p>
            <a:pPr algn="l">
              <a:spcBef>
                <a:spcPct val="50000"/>
              </a:spcBef>
              <a:buFontTx/>
              <a:buChar char="•"/>
              <a:defRPr/>
            </a:pPr>
            <a:endParaRPr lang="en-US" sz="3300" b="1" dirty="0">
              <a:solidFill>
                <a:schemeClr val="bg2"/>
              </a:solidFill>
              <a:latin typeface="Arial" charset="0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sz="3300" b="1" dirty="0" err="1" smtClean="0">
                <a:solidFill>
                  <a:srgbClr val="FF0000"/>
                </a:solidFill>
                <a:latin typeface="Arial" charset="0"/>
              </a:rPr>
              <a:t>Hội</a:t>
            </a:r>
            <a:r>
              <a:rPr lang="en-US" sz="3300" b="1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Arial" charset="0"/>
              </a:rPr>
              <a:t>chứng</a:t>
            </a:r>
            <a:r>
              <a:rPr lang="en-US" sz="3300" b="1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Arial" charset="0"/>
              </a:rPr>
              <a:t>tán</a:t>
            </a:r>
            <a:r>
              <a:rPr lang="en-US" sz="3300" b="1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Arial" charset="0"/>
              </a:rPr>
              <a:t>huyết</a:t>
            </a:r>
            <a:endParaRPr lang="en-US" sz="3300" b="1" dirty="0">
              <a:solidFill>
                <a:srgbClr val="FF0000"/>
              </a:solidFill>
              <a:latin typeface="Arial" charset="0"/>
            </a:endParaRPr>
          </a:p>
          <a:p>
            <a:pPr lvl="1" algn="l">
              <a:spcBef>
                <a:spcPct val="20000"/>
              </a:spcBef>
              <a:buFontTx/>
              <a:buChar char="•"/>
              <a:defRPr/>
            </a:pPr>
            <a:r>
              <a:rPr lang="en-US" sz="3300" b="1" dirty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en-US" sz="3300" b="1" dirty="0" err="1">
                <a:solidFill>
                  <a:schemeClr val="bg2"/>
                </a:solidFill>
                <a:latin typeface="Arial" charset="0"/>
              </a:rPr>
              <a:t>Thiếu</a:t>
            </a:r>
            <a:r>
              <a:rPr lang="en-US" sz="3300" b="1" dirty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en-US" sz="3300" b="1" dirty="0" err="1">
                <a:solidFill>
                  <a:schemeClr val="bg2"/>
                </a:solidFill>
                <a:latin typeface="Arial" charset="0"/>
              </a:rPr>
              <a:t>máu</a:t>
            </a:r>
            <a:endParaRPr lang="en-US" sz="3300" b="1" dirty="0">
              <a:solidFill>
                <a:schemeClr val="bg2"/>
              </a:solidFill>
              <a:latin typeface="Arial" charset="0"/>
            </a:endParaRPr>
          </a:p>
          <a:p>
            <a:pPr lvl="1" algn="l">
              <a:spcBef>
                <a:spcPct val="20000"/>
              </a:spcBef>
              <a:buFontTx/>
              <a:buChar char="•"/>
              <a:defRPr/>
            </a:pPr>
            <a:r>
              <a:rPr lang="en-US" sz="3300" b="1" dirty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en-US" sz="3300" b="1" dirty="0" err="1">
                <a:solidFill>
                  <a:schemeClr val="bg2"/>
                </a:solidFill>
                <a:latin typeface="Arial" charset="0"/>
              </a:rPr>
              <a:t>Vàng</a:t>
            </a:r>
            <a:r>
              <a:rPr lang="en-US" sz="3300" b="1" dirty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en-US" sz="3300" b="1" dirty="0" err="1">
                <a:solidFill>
                  <a:schemeClr val="bg2"/>
                </a:solidFill>
                <a:latin typeface="Arial" charset="0"/>
              </a:rPr>
              <a:t>da</a:t>
            </a:r>
            <a:endParaRPr lang="en-US" sz="3300" b="1" dirty="0">
              <a:solidFill>
                <a:schemeClr val="bg2"/>
              </a:solidFill>
              <a:latin typeface="Arial" charset="0"/>
            </a:endParaRPr>
          </a:p>
          <a:p>
            <a:pPr lvl="1" algn="l">
              <a:spcBef>
                <a:spcPct val="20000"/>
              </a:spcBef>
              <a:buFontTx/>
              <a:buChar char="•"/>
              <a:defRPr/>
            </a:pPr>
            <a:r>
              <a:rPr lang="en-US" sz="3300" b="1" dirty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en-US" sz="3300" b="1" dirty="0" err="1">
                <a:solidFill>
                  <a:schemeClr val="bg2"/>
                </a:solidFill>
                <a:latin typeface="Arial" charset="0"/>
              </a:rPr>
              <a:t>Lách</a:t>
            </a:r>
            <a:r>
              <a:rPr lang="en-US" sz="3300" b="1" dirty="0">
                <a:solidFill>
                  <a:schemeClr val="bg2"/>
                </a:solidFill>
                <a:latin typeface="Arial" charset="0"/>
              </a:rPr>
              <a:t> to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pull dir="r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sLong'">
  <a:themeElements>
    <a:clrScheme name="">
      <a:dk1>
        <a:srgbClr val="000000"/>
      </a:dk1>
      <a:lt1>
        <a:srgbClr val="FFFFFF"/>
      </a:lt1>
      <a:dk2>
        <a:srgbClr val="00279F"/>
      </a:dk2>
      <a:lt2>
        <a:srgbClr val="00DFCA"/>
      </a:lt2>
      <a:accent1>
        <a:srgbClr val="DC0081"/>
      </a:accent1>
      <a:accent2>
        <a:srgbClr val="114FFB"/>
      </a:accent2>
      <a:accent3>
        <a:srgbClr val="AAACCD"/>
      </a:accent3>
      <a:accent4>
        <a:srgbClr val="DADADA"/>
      </a:accent4>
      <a:accent5>
        <a:srgbClr val="EBAAC1"/>
      </a:accent5>
      <a:accent6>
        <a:srgbClr val="0E47E3"/>
      </a:accent6>
      <a:hlink>
        <a:srgbClr val="FAFD00"/>
      </a:hlink>
      <a:folHlink>
        <a:srgbClr val="500093"/>
      </a:folHlink>
    </a:clrScheme>
    <a:fontScheme name="BsLong'">
      <a:majorFont>
        <a:latin typeface="VNI-Vari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500" b="1" i="0" u="none" strike="noStrike" cap="none" normalizeH="0" baseline="0" smtClean="0">
            <a:ln>
              <a:noFill/>
            </a:ln>
            <a:solidFill>
              <a:srgbClr val="00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NI-Helve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500" b="1" i="0" u="none" strike="noStrike" cap="none" normalizeH="0" baseline="0" smtClean="0">
            <a:ln>
              <a:noFill/>
            </a:ln>
            <a:solidFill>
              <a:srgbClr val="00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NI-Helve" pitchFamily="2" charset="0"/>
          </a:defRPr>
        </a:defPPr>
      </a:lstStyle>
    </a:lnDef>
  </a:objectDefaults>
  <a:extraClrSchemeLst>
    <a:extraClrScheme>
      <a:clrScheme name="BsLong'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sLong'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sLong'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sLong'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sLong'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sLong'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sLong'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279F"/>
    </a:dk2>
    <a:lt2>
      <a:srgbClr val="00DFCA"/>
    </a:lt2>
    <a:accent1>
      <a:srgbClr val="DC0081"/>
    </a:accent1>
    <a:accent2>
      <a:srgbClr val="114FFB"/>
    </a:accent2>
    <a:accent3>
      <a:srgbClr val="AAACCD"/>
    </a:accent3>
    <a:accent4>
      <a:srgbClr val="DADADA"/>
    </a:accent4>
    <a:accent5>
      <a:srgbClr val="EBAAC1"/>
    </a:accent5>
    <a:accent6>
      <a:srgbClr val="0E47E3"/>
    </a:accent6>
    <a:hlink>
      <a:srgbClr val="FAFD00"/>
    </a:hlink>
    <a:folHlink>
      <a:srgbClr val="500093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279F"/>
    </a:dk2>
    <a:lt2>
      <a:srgbClr val="00DFCA"/>
    </a:lt2>
    <a:accent1>
      <a:srgbClr val="DC0081"/>
    </a:accent1>
    <a:accent2>
      <a:srgbClr val="114FFB"/>
    </a:accent2>
    <a:accent3>
      <a:srgbClr val="AAACCD"/>
    </a:accent3>
    <a:accent4>
      <a:srgbClr val="DADADA"/>
    </a:accent4>
    <a:accent5>
      <a:srgbClr val="EBAAC1"/>
    </a:accent5>
    <a:accent6>
      <a:srgbClr val="0E47E3"/>
    </a:accent6>
    <a:hlink>
      <a:srgbClr val="FAFD00"/>
    </a:hlink>
    <a:folHlink>
      <a:srgbClr val="500093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279F"/>
    </a:dk2>
    <a:lt2>
      <a:srgbClr val="00DFCA"/>
    </a:lt2>
    <a:accent1>
      <a:srgbClr val="DC0081"/>
    </a:accent1>
    <a:accent2>
      <a:srgbClr val="114FFB"/>
    </a:accent2>
    <a:accent3>
      <a:srgbClr val="AAACCD"/>
    </a:accent3>
    <a:accent4>
      <a:srgbClr val="DADADA"/>
    </a:accent4>
    <a:accent5>
      <a:srgbClr val="EBAAC1"/>
    </a:accent5>
    <a:accent6>
      <a:srgbClr val="0E47E3"/>
    </a:accent6>
    <a:hlink>
      <a:srgbClr val="FAFD00"/>
    </a:hlink>
    <a:folHlink>
      <a:srgbClr val="500093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279F"/>
    </a:dk2>
    <a:lt2>
      <a:srgbClr val="00DFCA"/>
    </a:lt2>
    <a:accent1>
      <a:srgbClr val="DC0081"/>
    </a:accent1>
    <a:accent2>
      <a:srgbClr val="114FFB"/>
    </a:accent2>
    <a:accent3>
      <a:srgbClr val="AAACCD"/>
    </a:accent3>
    <a:accent4>
      <a:srgbClr val="DADADA"/>
    </a:accent4>
    <a:accent5>
      <a:srgbClr val="EBAAC1"/>
    </a:accent5>
    <a:accent6>
      <a:srgbClr val="0E47E3"/>
    </a:accent6>
    <a:hlink>
      <a:srgbClr val="FAFD00"/>
    </a:hlink>
    <a:folHlink>
      <a:srgbClr val="500093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279F"/>
    </a:dk2>
    <a:lt2>
      <a:srgbClr val="00DFCA"/>
    </a:lt2>
    <a:accent1>
      <a:srgbClr val="DC0081"/>
    </a:accent1>
    <a:accent2>
      <a:srgbClr val="114FFB"/>
    </a:accent2>
    <a:accent3>
      <a:srgbClr val="AAACCD"/>
    </a:accent3>
    <a:accent4>
      <a:srgbClr val="DADADA"/>
    </a:accent4>
    <a:accent5>
      <a:srgbClr val="EBAAC1"/>
    </a:accent5>
    <a:accent6>
      <a:srgbClr val="0E47E3"/>
    </a:accent6>
    <a:hlink>
      <a:srgbClr val="FAFD00"/>
    </a:hlink>
    <a:folHlink>
      <a:srgbClr val="500093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279F"/>
    </a:dk2>
    <a:lt2>
      <a:srgbClr val="00DFCA"/>
    </a:lt2>
    <a:accent1>
      <a:srgbClr val="DC0081"/>
    </a:accent1>
    <a:accent2>
      <a:srgbClr val="114FFB"/>
    </a:accent2>
    <a:accent3>
      <a:srgbClr val="AAACCD"/>
    </a:accent3>
    <a:accent4>
      <a:srgbClr val="DADADA"/>
    </a:accent4>
    <a:accent5>
      <a:srgbClr val="EBAAC1"/>
    </a:accent5>
    <a:accent6>
      <a:srgbClr val="0E47E3"/>
    </a:accent6>
    <a:hlink>
      <a:srgbClr val="FAFD00"/>
    </a:hlink>
    <a:folHlink>
      <a:srgbClr val="500093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279F"/>
    </a:dk2>
    <a:lt2>
      <a:srgbClr val="00DFCA"/>
    </a:lt2>
    <a:accent1>
      <a:srgbClr val="DC0081"/>
    </a:accent1>
    <a:accent2>
      <a:srgbClr val="114FFB"/>
    </a:accent2>
    <a:accent3>
      <a:srgbClr val="AAACCD"/>
    </a:accent3>
    <a:accent4>
      <a:srgbClr val="DADADA"/>
    </a:accent4>
    <a:accent5>
      <a:srgbClr val="EBAAC1"/>
    </a:accent5>
    <a:accent6>
      <a:srgbClr val="0E47E3"/>
    </a:accent6>
    <a:hlink>
      <a:srgbClr val="FAFD00"/>
    </a:hlink>
    <a:folHlink>
      <a:srgbClr val="50009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1608</TotalTime>
  <Words>1135</Words>
  <Application>Microsoft Office PowerPoint</Application>
  <PresentationFormat>On-screen Show (4:3)</PresentationFormat>
  <Paragraphs>277</Paragraphs>
  <Slides>29</Slides>
  <Notes>8</Notes>
  <HiddenSlides>5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BsLong'</vt:lpstr>
      <vt:lpstr>HỘI CHỨNG VÀNG DA</vt:lpstr>
      <vt:lpstr>Mục tiêu</vt:lpstr>
      <vt:lpstr>PowerPoint Presentation</vt:lpstr>
      <vt:lpstr>Định nghĩa</vt:lpstr>
      <vt:lpstr>Bệnh sinh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Nguyên nhân</vt:lpstr>
      <vt:lpstr>Hỏi bệnh </vt:lpstr>
      <vt:lpstr>Khám</vt:lpstr>
      <vt:lpstr>Điểm đau túi mật</vt:lpstr>
      <vt:lpstr>Nguyên nhân</vt:lpstr>
      <vt:lpstr>Bệnh lý đường mật và tụy</vt:lpstr>
      <vt:lpstr>Bệnh lý gan</vt:lpstr>
      <vt:lpstr>Nguyên nhân khác</vt:lpstr>
      <vt:lpstr>Xét nghiệm</vt:lpstr>
      <vt:lpstr>Phân biệt nguyên nhân vàng da</vt:lpstr>
      <vt:lpstr>Chẩn đoán nguyên nhân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Xơ gan</dc:title>
  <dc:creator>user</dc:creator>
  <cp:lastModifiedBy>COMPUTER</cp:lastModifiedBy>
  <cp:revision>154</cp:revision>
  <dcterms:created xsi:type="dcterms:W3CDTF">2012-03-06T14:02:23Z</dcterms:created>
  <dcterms:modified xsi:type="dcterms:W3CDTF">2016-04-24T02:02:41Z</dcterms:modified>
</cp:coreProperties>
</file>